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5" r:id="rId2"/>
    <p:sldMasterId id="2147483757" r:id="rId3"/>
  </p:sldMasterIdLst>
  <p:notesMasterIdLst>
    <p:notesMasterId r:id="rId18"/>
  </p:notesMasterIdLst>
  <p:sldIdLst>
    <p:sldId id="410" r:id="rId4"/>
    <p:sldId id="390" r:id="rId5"/>
    <p:sldId id="261" r:id="rId6"/>
    <p:sldId id="685" r:id="rId7"/>
    <p:sldId id="260" r:id="rId8"/>
    <p:sldId id="655" r:id="rId9"/>
    <p:sldId id="607" r:id="rId10"/>
    <p:sldId id="601" r:id="rId11"/>
    <p:sldId id="602" r:id="rId12"/>
    <p:sldId id="436" r:id="rId13"/>
    <p:sldId id="653" r:id="rId14"/>
    <p:sldId id="608" r:id="rId15"/>
    <p:sldId id="286" r:id="rId16"/>
    <p:sldId id="52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70" autoAdjust="0"/>
    <p:restoredTop sz="94660"/>
  </p:normalViewPr>
  <p:slideViewPr>
    <p:cSldViewPr>
      <p:cViewPr varScale="1">
        <p:scale>
          <a:sx n="85" d="100"/>
          <a:sy n="85" d="100"/>
        </p:scale>
        <p:origin x="90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F8F25-5D56-40DE-85E0-752DF69DC6F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FF397-EE11-4DFB-B9AA-34B9EE2DD72B}">
      <dgm:prSet phldrT="[Текст]" custT="1"/>
      <dgm:spPr/>
      <dgm:t>
        <a:bodyPr/>
        <a:lstStyle/>
        <a:p>
          <a:r>
            <a:rPr lang="ru-RU" sz="1800" b="1" dirty="0"/>
            <a:t>Раннее выявление</a:t>
          </a:r>
        </a:p>
      </dgm:t>
    </dgm:pt>
    <dgm:pt modelId="{C54B315F-21BB-451D-962A-5ADCBD0C2DC9}" type="parTrans" cxnId="{900CA0D5-00B8-493D-A6E5-5BB167B1121F}">
      <dgm:prSet/>
      <dgm:spPr/>
      <dgm:t>
        <a:bodyPr/>
        <a:lstStyle/>
        <a:p>
          <a:endParaRPr lang="ru-RU" sz="1800" b="1"/>
        </a:p>
      </dgm:t>
    </dgm:pt>
    <dgm:pt modelId="{93AC45BA-15FE-4DBE-B2CD-8F5E87C01A3E}" type="sibTrans" cxnId="{900CA0D5-00B8-493D-A6E5-5BB167B1121F}">
      <dgm:prSet/>
      <dgm:spPr/>
      <dgm:t>
        <a:bodyPr/>
        <a:lstStyle/>
        <a:p>
          <a:endParaRPr lang="ru-RU" sz="1800" b="1"/>
        </a:p>
      </dgm:t>
    </dgm:pt>
    <dgm:pt modelId="{F563DCB3-81D0-49AA-85BD-4243BEE594B8}">
      <dgm:prSet phldrT="[Текст]" custT="1"/>
      <dgm:spPr/>
      <dgm:t>
        <a:bodyPr/>
        <a:lstStyle/>
        <a:p>
          <a:r>
            <a:rPr lang="ru-RU" sz="1800" b="1" dirty="0"/>
            <a:t>Поликлиники</a:t>
          </a:r>
        </a:p>
      </dgm:t>
    </dgm:pt>
    <dgm:pt modelId="{8F3D8A17-AAF4-4E65-94BB-F1B69CFBC1B7}" type="parTrans" cxnId="{6018A56D-2089-4BE0-A671-9C48E1B58DF4}">
      <dgm:prSet/>
      <dgm:spPr/>
      <dgm:t>
        <a:bodyPr/>
        <a:lstStyle/>
        <a:p>
          <a:endParaRPr lang="ru-RU" sz="1800" b="1"/>
        </a:p>
      </dgm:t>
    </dgm:pt>
    <dgm:pt modelId="{C3697DCC-9431-4FB0-AFE7-2EDC9E77B718}" type="sibTrans" cxnId="{6018A56D-2089-4BE0-A671-9C48E1B58DF4}">
      <dgm:prSet/>
      <dgm:spPr/>
      <dgm:t>
        <a:bodyPr/>
        <a:lstStyle/>
        <a:p>
          <a:endParaRPr lang="ru-RU" sz="1800" b="1"/>
        </a:p>
      </dgm:t>
    </dgm:pt>
    <dgm:pt modelId="{508EE132-045C-40EF-8A65-0477AB1C99AD}">
      <dgm:prSet phldrT="[Текст]" custT="1"/>
      <dgm:spPr/>
      <dgm:t>
        <a:bodyPr/>
        <a:lstStyle/>
        <a:p>
          <a:r>
            <a:rPr lang="ru-RU" sz="1800" b="1" dirty="0"/>
            <a:t>Комплексное обследование</a:t>
          </a:r>
        </a:p>
      </dgm:t>
    </dgm:pt>
    <dgm:pt modelId="{67DB1C42-A041-4D99-9146-1ABAFC1EE37A}" type="parTrans" cxnId="{9D581B54-EB8A-4903-BA2A-C1AB25EDDA99}">
      <dgm:prSet/>
      <dgm:spPr/>
      <dgm:t>
        <a:bodyPr/>
        <a:lstStyle/>
        <a:p>
          <a:endParaRPr lang="ru-RU" sz="1800" b="1"/>
        </a:p>
      </dgm:t>
    </dgm:pt>
    <dgm:pt modelId="{580DAC5C-8545-44BD-9BA7-7AC657FCDE50}" type="sibTrans" cxnId="{9D581B54-EB8A-4903-BA2A-C1AB25EDDA99}">
      <dgm:prSet/>
      <dgm:spPr/>
      <dgm:t>
        <a:bodyPr/>
        <a:lstStyle/>
        <a:p>
          <a:endParaRPr lang="ru-RU" sz="1800" b="1"/>
        </a:p>
      </dgm:t>
    </dgm:pt>
    <dgm:pt modelId="{76E0AC2C-5F68-42AD-B476-DA88055E7581}">
      <dgm:prSet phldrT="[Текст]" custT="1"/>
      <dgm:spPr/>
      <dgm:t>
        <a:bodyPr/>
        <a:lstStyle/>
        <a:p>
          <a:r>
            <a:rPr lang="ru-RU" sz="1800" b="1" dirty="0"/>
            <a:t>Медицинское</a:t>
          </a:r>
        </a:p>
      </dgm:t>
    </dgm:pt>
    <dgm:pt modelId="{436EAD3E-1C1F-43EA-8517-CE4D7C95BC69}" type="parTrans" cxnId="{4EEC9F8B-0221-4D79-AAC3-5D9784EDDD91}">
      <dgm:prSet/>
      <dgm:spPr/>
      <dgm:t>
        <a:bodyPr/>
        <a:lstStyle/>
        <a:p>
          <a:endParaRPr lang="ru-RU" sz="1800" b="1"/>
        </a:p>
      </dgm:t>
    </dgm:pt>
    <dgm:pt modelId="{26EDEC8B-EEF6-47A9-B30B-6DFFA8227587}" type="sibTrans" cxnId="{4EEC9F8B-0221-4D79-AAC3-5D9784EDDD91}">
      <dgm:prSet/>
      <dgm:spPr/>
      <dgm:t>
        <a:bodyPr/>
        <a:lstStyle/>
        <a:p>
          <a:endParaRPr lang="ru-RU" sz="1800" b="1"/>
        </a:p>
      </dgm:t>
    </dgm:pt>
    <dgm:pt modelId="{7A54A533-E66C-42B5-9B9B-C01ABA4A541A}">
      <dgm:prSet phldrT="[Текст]" custT="1"/>
      <dgm:spPr/>
      <dgm:t>
        <a:bodyPr/>
        <a:lstStyle/>
        <a:p>
          <a:r>
            <a:rPr lang="ru-RU" sz="1800" b="1" dirty="0"/>
            <a:t>Дефициты и способности</a:t>
          </a:r>
        </a:p>
      </dgm:t>
    </dgm:pt>
    <dgm:pt modelId="{3FD1C4FE-2CED-41A2-8A59-02F9A48374E2}" type="parTrans" cxnId="{26DB10C8-D1D1-4C2E-91E7-EE60B5AFE61A}">
      <dgm:prSet/>
      <dgm:spPr/>
      <dgm:t>
        <a:bodyPr/>
        <a:lstStyle/>
        <a:p>
          <a:endParaRPr lang="ru-RU" sz="1800" b="1"/>
        </a:p>
      </dgm:t>
    </dgm:pt>
    <dgm:pt modelId="{8E48C9DD-7E8F-49A3-805E-E8A93DFA3092}" type="sibTrans" cxnId="{26DB10C8-D1D1-4C2E-91E7-EE60B5AFE61A}">
      <dgm:prSet/>
      <dgm:spPr/>
      <dgm:t>
        <a:bodyPr/>
        <a:lstStyle/>
        <a:p>
          <a:endParaRPr lang="ru-RU" sz="1800" b="1"/>
        </a:p>
      </dgm:t>
    </dgm:pt>
    <dgm:pt modelId="{C6C92518-2AC4-451C-8ACC-7DA444644AA4}">
      <dgm:prSet phldrT="[Текст]" custT="1"/>
      <dgm:spPr/>
      <dgm:t>
        <a:bodyPr/>
        <a:lstStyle/>
        <a:p>
          <a:r>
            <a:rPr lang="ru-RU" sz="1800" b="1" dirty="0"/>
            <a:t>Творчество </a:t>
          </a:r>
        </a:p>
      </dgm:t>
    </dgm:pt>
    <dgm:pt modelId="{7FB06263-6F10-494C-8CB3-5B3A6B741B9E}" type="parTrans" cxnId="{CB2F3195-E73A-4439-AB05-A9BBAC2F4263}">
      <dgm:prSet/>
      <dgm:spPr/>
      <dgm:t>
        <a:bodyPr/>
        <a:lstStyle/>
        <a:p>
          <a:endParaRPr lang="ru-RU" sz="1800" b="1"/>
        </a:p>
      </dgm:t>
    </dgm:pt>
    <dgm:pt modelId="{8AE3FE22-50F9-4BAF-A761-1F9B977D18F1}" type="sibTrans" cxnId="{CB2F3195-E73A-4439-AB05-A9BBAC2F4263}">
      <dgm:prSet/>
      <dgm:spPr/>
      <dgm:t>
        <a:bodyPr/>
        <a:lstStyle/>
        <a:p>
          <a:endParaRPr lang="ru-RU" sz="1800" b="1"/>
        </a:p>
      </dgm:t>
    </dgm:pt>
    <dgm:pt modelId="{CCAA5446-925B-47A9-AF5C-9E4A1957E8B2}">
      <dgm:prSet phldrT="[Текст]" custT="1"/>
      <dgm:spPr/>
      <dgm:t>
        <a:bodyPr/>
        <a:lstStyle/>
        <a:p>
          <a:r>
            <a:rPr lang="ru-RU" sz="1800" b="1" dirty="0"/>
            <a:t>Психологическое</a:t>
          </a:r>
        </a:p>
      </dgm:t>
    </dgm:pt>
    <dgm:pt modelId="{B10F27C6-90E0-404E-B6C6-68F5FC376B16}" type="parTrans" cxnId="{420E0BD6-2182-4063-923D-931E19F13D49}">
      <dgm:prSet/>
      <dgm:spPr/>
      <dgm:t>
        <a:bodyPr/>
        <a:lstStyle/>
        <a:p>
          <a:endParaRPr lang="ru-RU" sz="1800" b="1"/>
        </a:p>
      </dgm:t>
    </dgm:pt>
    <dgm:pt modelId="{9EC31BFA-297B-4AA7-98CF-A02FB957F618}" type="sibTrans" cxnId="{420E0BD6-2182-4063-923D-931E19F13D49}">
      <dgm:prSet/>
      <dgm:spPr/>
      <dgm:t>
        <a:bodyPr/>
        <a:lstStyle/>
        <a:p>
          <a:endParaRPr lang="ru-RU" sz="1800" b="1"/>
        </a:p>
      </dgm:t>
    </dgm:pt>
    <dgm:pt modelId="{7DFF90B3-1B88-4DC3-8C57-12DDE9FC5C8D}">
      <dgm:prSet phldrT="[Текст]" custT="1"/>
      <dgm:spPr/>
      <dgm:t>
        <a:bodyPr/>
        <a:lstStyle/>
        <a:p>
          <a:r>
            <a:rPr lang="ru-RU" sz="1800" b="1" dirty="0"/>
            <a:t>Педагогическое</a:t>
          </a:r>
        </a:p>
      </dgm:t>
    </dgm:pt>
    <dgm:pt modelId="{4A65C800-D258-4C26-B07C-B30C40E7511F}" type="parTrans" cxnId="{66AE7575-5D85-4376-9079-C5DF4CDEA72D}">
      <dgm:prSet/>
      <dgm:spPr/>
      <dgm:t>
        <a:bodyPr/>
        <a:lstStyle/>
        <a:p>
          <a:endParaRPr lang="ru-RU" sz="1800" b="1"/>
        </a:p>
      </dgm:t>
    </dgm:pt>
    <dgm:pt modelId="{764A35A1-155B-461E-BAB8-502016A19D0B}" type="sibTrans" cxnId="{66AE7575-5D85-4376-9079-C5DF4CDEA72D}">
      <dgm:prSet/>
      <dgm:spPr/>
      <dgm:t>
        <a:bodyPr/>
        <a:lstStyle/>
        <a:p>
          <a:endParaRPr lang="ru-RU" sz="1800" b="1"/>
        </a:p>
      </dgm:t>
    </dgm:pt>
    <dgm:pt modelId="{1EE2A0C8-8B7B-49CA-8E1A-C9C2D1CFA59C}">
      <dgm:prSet phldrT="[Текст]" custT="1"/>
      <dgm:spPr/>
      <dgm:t>
        <a:bodyPr/>
        <a:lstStyle/>
        <a:p>
          <a:r>
            <a:rPr lang="ru-RU" sz="1800" b="1" dirty="0"/>
            <a:t>Спорт</a:t>
          </a:r>
        </a:p>
      </dgm:t>
    </dgm:pt>
    <dgm:pt modelId="{548C3D9A-BD71-4086-93F7-A1632B503E44}" type="parTrans" cxnId="{80681B10-CACE-4796-95CC-8152C7C2AA53}">
      <dgm:prSet/>
      <dgm:spPr/>
      <dgm:t>
        <a:bodyPr/>
        <a:lstStyle/>
        <a:p>
          <a:endParaRPr lang="ru-RU" sz="1800" b="1"/>
        </a:p>
      </dgm:t>
    </dgm:pt>
    <dgm:pt modelId="{CDBD56FA-4056-4918-A814-4E68F9F147C3}" type="sibTrans" cxnId="{80681B10-CACE-4796-95CC-8152C7C2AA53}">
      <dgm:prSet/>
      <dgm:spPr/>
      <dgm:t>
        <a:bodyPr/>
        <a:lstStyle/>
        <a:p>
          <a:endParaRPr lang="ru-RU" sz="1800" b="1"/>
        </a:p>
      </dgm:t>
    </dgm:pt>
    <dgm:pt modelId="{CEB59227-5E18-4182-9ADE-0E5BB81C47E4}">
      <dgm:prSet phldrT="[Текст]" custT="1"/>
      <dgm:spPr/>
      <dgm:t>
        <a:bodyPr/>
        <a:lstStyle/>
        <a:p>
          <a:r>
            <a:rPr lang="ru-RU" sz="1800" b="1" dirty="0"/>
            <a:t>Академические знания</a:t>
          </a:r>
        </a:p>
      </dgm:t>
    </dgm:pt>
    <dgm:pt modelId="{66361D1A-7A50-4179-A15C-C8CBCC030727}" type="parTrans" cxnId="{68BE9D3A-85C3-4F71-B145-96E406D826CA}">
      <dgm:prSet/>
      <dgm:spPr/>
      <dgm:t>
        <a:bodyPr/>
        <a:lstStyle/>
        <a:p>
          <a:endParaRPr lang="ru-RU" sz="1800" b="1"/>
        </a:p>
      </dgm:t>
    </dgm:pt>
    <dgm:pt modelId="{E8B2F856-731F-47B4-88EF-E3FCB3BD6FE9}" type="sibTrans" cxnId="{68BE9D3A-85C3-4F71-B145-96E406D826CA}">
      <dgm:prSet/>
      <dgm:spPr/>
      <dgm:t>
        <a:bodyPr/>
        <a:lstStyle/>
        <a:p>
          <a:endParaRPr lang="ru-RU" sz="1800" b="1"/>
        </a:p>
      </dgm:t>
    </dgm:pt>
    <dgm:pt modelId="{DAC02A33-7719-4EDA-982F-C1733843D773}">
      <dgm:prSet phldrT="[Текст]" custT="1"/>
      <dgm:spPr/>
      <dgm:t>
        <a:bodyPr/>
        <a:lstStyle/>
        <a:p>
          <a:r>
            <a:rPr lang="ru-RU" sz="1800" b="1" dirty="0"/>
            <a:t>Группы раннего развития, службы</a:t>
          </a:r>
        </a:p>
      </dgm:t>
    </dgm:pt>
    <dgm:pt modelId="{30B00109-52E1-4DB4-B51E-C09AD0F6A54B}" type="parTrans" cxnId="{C38DA740-006C-4663-998D-B7FA09F8F898}">
      <dgm:prSet/>
      <dgm:spPr/>
      <dgm:t>
        <a:bodyPr/>
        <a:lstStyle/>
        <a:p>
          <a:endParaRPr lang="ru-RU" sz="1800" b="1"/>
        </a:p>
      </dgm:t>
    </dgm:pt>
    <dgm:pt modelId="{6F85B62C-2362-468D-AFB3-CEFDF2B1A9A2}" type="sibTrans" cxnId="{C38DA740-006C-4663-998D-B7FA09F8F898}">
      <dgm:prSet/>
      <dgm:spPr/>
      <dgm:t>
        <a:bodyPr/>
        <a:lstStyle/>
        <a:p>
          <a:endParaRPr lang="ru-RU" sz="1800" b="1"/>
        </a:p>
      </dgm:t>
    </dgm:pt>
    <dgm:pt modelId="{A3BC8C6E-BBA7-4356-8D36-F59104E6B98D}">
      <dgm:prSet phldrT="[Текст]" custT="1"/>
      <dgm:spPr/>
      <dgm:t>
        <a:bodyPr/>
        <a:lstStyle/>
        <a:p>
          <a:r>
            <a:rPr lang="ru-RU" sz="1800" b="1" dirty="0"/>
            <a:t>Трудоустройство</a:t>
          </a:r>
        </a:p>
        <a:p>
          <a:r>
            <a:rPr lang="ru-RU" sz="1800" b="1" dirty="0" err="1"/>
            <a:t>Соц.занятость</a:t>
          </a:r>
          <a:endParaRPr lang="ru-RU" sz="1800" b="1" dirty="0"/>
        </a:p>
        <a:p>
          <a:r>
            <a:rPr lang="ru-RU" sz="1800" b="1" dirty="0" err="1"/>
            <a:t>Сопр.проживание</a:t>
          </a:r>
          <a:endParaRPr lang="ru-RU" sz="1800" b="1" dirty="0"/>
        </a:p>
      </dgm:t>
    </dgm:pt>
    <dgm:pt modelId="{5529995E-934E-41D2-BF81-3E5545DA5236}" type="parTrans" cxnId="{34311014-EDDB-4F7D-A8B2-215C1C113E6A}">
      <dgm:prSet/>
      <dgm:spPr/>
      <dgm:t>
        <a:bodyPr/>
        <a:lstStyle/>
        <a:p>
          <a:endParaRPr lang="ru-RU" sz="1800" b="1"/>
        </a:p>
      </dgm:t>
    </dgm:pt>
    <dgm:pt modelId="{6D311107-2301-4B9B-A96F-8FC7D480F8BF}" type="sibTrans" cxnId="{34311014-EDDB-4F7D-A8B2-215C1C113E6A}">
      <dgm:prSet/>
      <dgm:spPr/>
      <dgm:t>
        <a:bodyPr/>
        <a:lstStyle/>
        <a:p>
          <a:endParaRPr lang="ru-RU" sz="1800" b="1"/>
        </a:p>
      </dgm:t>
    </dgm:pt>
    <dgm:pt modelId="{941F3D83-9D99-4D2C-B299-3EC82845796D}">
      <dgm:prSet custT="1"/>
      <dgm:spPr/>
      <dgm:t>
        <a:bodyPr/>
        <a:lstStyle/>
        <a:p>
          <a:r>
            <a:rPr lang="ru-RU" sz="1800" b="1" dirty="0"/>
            <a:t>НКО и родительские сообщества</a:t>
          </a:r>
        </a:p>
      </dgm:t>
    </dgm:pt>
    <dgm:pt modelId="{FB0727EE-1326-4DA1-92C7-9D8075B5E099}" type="parTrans" cxnId="{2B8CDF55-D44C-4CDA-AF90-D0DCE18DB7A1}">
      <dgm:prSet/>
      <dgm:spPr/>
      <dgm:t>
        <a:bodyPr/>
        <a:lstStyle/>
        <a:p>
          <a:endParaRPr lang="ru-RU" sz="1800" b="1"/>
        </a:p>
      </dgm:t>
    </dgm:pt>
    <dgm:pt modelId="{0B257C9F-AE04-4953-A21F-F8E6DAE5F07B}" type="sibTrans" cxnId="{2B8CDF55-D44C-4CDA-AF90-D0DCE18DB7A1}">
      <dgm:prSet/>
      <dgm:spPr/>
      <dgm:t>
        <a:bodyPr/>
        <a:lstStyle/>
        <a:p>
          <a:endParaRPr lang="ru-RU" sz="1800" b="1"/>
        </a:p>
      </dgm:t>
    </dgm:pt>
    <dgm:pt modelId="{3C183E5B-AF50-47F6-8C79-A3AD37B94FAD}">
      <dgm:prSet custT="1"/>
      <dgm:spPr/>
      <dgm:t>
        <a:bodyPr/>
        <a:lstStyle/>
        <a:p>
          <a:endParaRPr lang="ru-RU" sz="1800" b="1" dirty="0"/>
        </a:p>
      </dgm:t>
    </dgm:pt>
    <dgm:pt modelId="{9595B879-77EA-48F1-95FC-5541FC98AC5E}" type="parTrans" cxnId="{BC699DD0-35C7-4911-A987-C657BAF17FF7}">
      <dgm:prSet/>
      <dgm:spPr/>
      <dgm:t>
        <a:bodyPr/>
        <a:lstStyle/>
        <a:p>
          <a:endParaRPr lang="ru-RU" sz="1800" b="1"/>
        </a:p>
      </dgm:t>
    </dgm:pt>
    <dgm:pt modelId="{7B5C00A5-D934-42E0-8531-536AD055306F}" type="sibTrans" cxnId="{BC699DD0-35C7-4911-A987-C657BAF17FF7}">
      <dgm:prSet/>
      <dgm:spPr/>
      <dgm:t>
        <a:bodyPr/>
        <a:lstStyle/>
        <a:p>
          <a:endParaRPr lang="ru-RU" sz="1800" b="1"/>
        </a:p>
      </dgm:t>
    </dgm:pt>
    <dgm:pt modelId="{D19BA2BA-8912-4AEB-AB99-AFB4D12BEEBD}" type="pres">
      <dgm:prSet presAssocID="{9DBF8F25-5D56-40DE-85E0-752DF69DC6FD}" presName="Name0" presStyleCnt="0">
        <dgm:presLayoutVars>
          <dgm:dir/>
          <dgm:animLvl val="lvl"/>
          <dgm:resizeHandles/>
        </dgm:presLayoutVars>
      </dgm:prSet>
      <dgm:spPr/>
    </dgm:pt>
    <dgm:pt modelId="{12711922-675F-4D1A-AF66-52D82E7F77ED}" type="pres">
      <dgm:prSet presAssocID="{75DFF397-EE11-4DFB-B9AA-34B9EE2DD72B}" presName="linNode" presStyleCnt="0"/>
      <dgm:spPr/>
    </dgm:pt>
    <dgm:pt modelId="{9D445D6B-AF52-48E7-9D23-B09B87FC1EA6}" type="pres">
      <dgm:prSet presAssocID="{75DFF397-EE11-4DFB-B9AA-34B9EE2DD72B}" presName="parentShp" presStyleLbl="node1" presStyleIdx="0" presStyleCnt="4">
        <dgm:presLayoutVars>
          <dgm:bulletEnabled val="1"/>
        </dgm:presLayoutVars>
      </dgm:prSet>
      <dgm:spPr/>
    </dgm:pt>
    <dgm:pt modelId="{75D95EB7-835A-4138-B807-0B60400C63E8}" type="pres">
      <dgm:prSet presAssocID="{75DFF397-EE11-4DFB-B9AA-34B9EE2DD72B}" presName="childShp" presStyleLbl="bgAccFollowNode1" presStyleIdx="0" presStyleCnt="4">
        <dgm:presLayoutVars>
          <dgm:bulletEnabled val="1"/>
        </dgm:presLayoutVars>
      </dgm:prSet>
      <dgm:spPr/>
    </dgm:pt>
    <dgm:pt modelId="{4C288FCB-21DC-47DC-B669-3FA1F2D2C600}" type="pres">
      <dgm:prSet presAssocID="{93AC45BA-15FE-4DBE-B2CD-8F5E87C01A3E}" presName="spacing" presStyleCnt="0"/>
      <dgm:spPr/>
    </dgm:pt>
    <dgm:pt modelId="{81455E7D-3A9F-4683-893C-BF847594DA9F}" type="pres">
      <dgm:prSet presAssocID="{508EE132-045C-40EF-8A65-0477AB1C99AD}" presName="linNode" presStyleCnt="0"/>
      <dgm:spPr/>
    </dgm:pt>
    <dgm:pt modelId="{5019CDCF-328E-4D81-803F-D0DF20063D15}" type="pres">
      <dgm:prSet presAssocID="{508EE132-045C-40EF-8A65-0477AB1C99AD}" presName="parentShp" presStyleLbl="node1" presStyleIdx="1" presStyleCnt="4">
        <dgm:presLayoutVars>
          <dgm:bulletEnabled val="1"/>
        </dgm:presLayoutVars>
      </dgm:prSet>
      <dgm:spPr/>
    </dgm:pt>
    <dgm:pt modelId="{E842EADD-1EB6-40DF-A7FD-B8125A86D94E}" type="pres">
      <dgm:prSet presAssocID="{508EE132-045C-40EF-8A65-0477AB1C99AD}" presName="childShp" presStyleLbl="bgAccFollowNode1" presStyleIdx="1" presStyleCnt="4">
        <dgm:presLayoutVars>
          <dgm:bulletEnabled val="1"/>
        </dgm:presLayoutVars>
      </dgm:prSet>
      <dgm:spPr/>
    </dgm:pt>
    <dgm:pt modelId="{526305E9-77FE-4D92-BC0C-71189D0A25F2}" type="pres">
      <dgm:prSet presAssocID="{580DAC5C-8545-44BD-9BA7-7AC657FCDE50}" presName="spacing" presStyleCnt="0"/>
      <dgm:spPr/>
    </dgm:pt>
    <dgm:pt modelId="{99C4FC8F-3245-43A3-886C-BFA8CB6C475B}" type="pres">
      <dgm:prSet presAssocID="{7A54A533-E66C-42B5-9B9B-C01ABA4A541A}" presName="linNode" presStyleCnt="0"/>
      <dgm:spPr/>
    </dgm:pt>
    <dgm:pt modelId="{91F1A89D-0164-4B70-A9BA-29A5D430E955}" type="pres">
      <dgm:prSet presAssocID="{7A54A533-E66C-42B5-9B9B-C01ABA4A541A}" presName="parentShp" presStyleLbl="node1" presStyleIdx="2" presStyleCnt="4">
        <dgm:presLayoutVars>
          <dgm:bulletEnabled val="1"/>
        </dgm:presLayoutVars>
      </dgm:prSet>
      <dgm:spPr/>
    </dgm:pt>
    <dgm:pt modelId="{EB6D808B-F7B3-4032-A48F-099CD934C297}" type="pres">
      <dgm:prSet presAssocID="{7A54A533-E66C-42B5-9B9B-C01ABA4A541A}" presName="childShp" presStyleLbl="bgAccFollowNode1" presStyleIdx="2" presStyleCnt="4">
        <dgm:presLayoutVars>
          <dgm:bulletEnabled val="1"/>
        </dgm:presLayoutVars>
      </dgm:prSet>
      <dgm:spPr/>
    </dgm:pt>
    <dgm:pt modelId="{89947E49-55CA-4C8B-815E-F8A0E846D4C2}" type="pres">
      <dgm:prSet presAssocID="{8E48C9DD-7E8F-49A3-805E-E8A93DFA3092}" presName="spacing" presStyleCnt="0"/>
      <dgm:spPr/>
    </dgm:pt>
    <dgm:pt modelId="{5F3DFEC4-7CEE-44CA-A6DA-3D513A682B55}" type="pres">
      <dgm:prSet presAssocID="{A3BC8C6E-BBA7-4356-8D36-F59104E6B98D}" presName="linNode" presStyleCnt="0"/>
      <dgm:spPr/>
    </dgm:pt>
    <dgm:pt modelId="{F036F044-5003-422A-B6A4-7F8FAC83D09F}" type="pres">
      <dgm:prSet presAssocID="{A3BC8C6E-BBA7-4356-8D36-F59104E6B98D}" presName="parentShp" presStyleLbl="node1" presStyleIdx="3" presStyleCnt="4">
        <dgm:presLayoutVars>
          <dgm:bulletEnabled val="1"/>
        </dgm:presLayoutVars>
      </dgm:prSet>
      <dgm:spPr/>
    </dgm:pt>
    <dgm:pt modelId="{C8A1959B-6E55-4722-A87E-CC63627E23BD}" type="pres">
      <dgm:prSet presAssocID="{A3BC8C6E-BBA7-4356-8D36-F59104E6B98D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073CD404-ABCB-44A9-8A20-39F6D2CB30C9}" type="presOf" srcId="{3C183E5B-AF50-47F6-8C79-A3AD37B94FAD}" destId="{C8A1959B-6E55-4722-A87E-CC63627E23BD}" srcOrd="0" destOrd="1" presId="urn:microsoft.com/office/officeart/2005/8/layout/vList6"/>
    <dgm:cxn modelId="{0E963705-3497-48C8-9E59-BD89F7B13D86}" type="presOf" srcId="{CEB59227-5E18-4182-9ADE-0E5BB81C47E4}" destId="{EB6D808B-F7B3-4032-A48F-099CD934C297}" srcOrd="0" destOrd="2" presId="urn:microsoft.com/office/officeart/2005/8/layout/vList6"/>
    <dgm:cxn modelId="{F09D6107-7027-4A6A-87F9-12742471CC34}" type="presOf" srcId="{F563DCB3-81D0-49AA-85BD-4243BEE594B8}" destId="{75D95EB7-835A-4138-B807-0B60400C63E8}" srcOrd="0" destOrd="0" presId="urn:microsoft.com/office/officeart/2005/8/layout/vList6"/>
    <dgm:cxn modelId="{80681B10-CACE-4796-95CC-8152C7C2AA53}" srcId="{7A54A533-E66C-42B5-9B9B-C01ABA4A541A}" destId="{1EE2A0C8-8B7B-49CA-8E1A-C9C2D1CFA59C}" srcOrd="1" destOrd="0" parTransId="{548C3D9A-BD71-4086-93F7-A1632B503E44}" sibTransId="{CDBD56FA-4056-4918-A814-4E68F9F147C3}"/>
    <dgm:cxn modelId="{34311014-EDDB-4F7D-A8B2-215C1C113E6A}" srcId="{9DBF8F25-5D56-40DE-85E0-752DF69DC6FD}" destId="{A3BC8C6E-BBA7-4356-8D36-F59104E6B98D}" srcOrd="3" destOrd="0" parTransId="{5529995E-934E-41D2-BF81-3E5545DA5236}" sibTransId="{6D311107-2301-4B9B-A96F-8FC7D480F8BF}"/>
    <dgm:cxn modelId="{D310741E-4EE0-4B2D-83D4-4833CE29E2FD}" type="presOf" srcId="{508EE132-045C-40EF-8A65-0477AB1C99AD}" destId="{5019CDCF-328E-4D81-803F-D0DF20063D15}" srcOrd="0" destOrd="0" presId="urn:microsoft.com/office/officeart/2005/8/layout/vList6"/>
    <dgm:cxn modelId="{95C23E30-6AD9-41F0-9BEC-C2D8B16B089E}" type="presOf" srcId="{941F3D83-9D99-4D2C-B299-3EC82845796D}" destId="{C8A1959B-6E55-4722-A87E-CC63627E23BD}" srcOrd="0" destOrd="0" presId="urn:microsoft.com/office/officeart/2005/8/layout/vList6"/>
    <dgm:cxn modelId="{68BE9D3A-85C3-4F71-B145-96E406D826CA}" srcId="{7A54A533-E66C-42B5-9B9B-C01ABA4A541A}" destId="{CEB59227-5E18-4182-9ADE-0E5BB81C47E4}" srcOrd="2" destOrd="0" parTransId="{66361D1A-7A50-4179-A15C-C8CBCC030727}" sibTransId="{E8B2F856-731F-47B4-88EF-E3FCB3BD6FE9}"/>
    <dgm:cxn modelId="{C38DA740-006C-4663-998D-B7FA09F8F898}" srcId="{75DFF397-EE11-4DFB-B9AA-34B9EE2DD72B}" destId="{DAC02A33-7719-4EDA-982F-C1733843D773}" srcOrd="1" destOrd="0" parTransId="{30B00109-52E1-4DB4-B51E-C09AD0F6A54B}" sibTransId="{6F85B62C-2362-468D-AFB3-CEFDF2B1A9A2}"/>
    <dgm:cxn modelId="{E0D45645-E469-4FE7-AA8A-7473B28CB72B}" type="presOf" srcId="{75DFF397-EE11-4DFB-B9AA-34B9EE2DD72B}" destId="{9D445D6B-AF52-48E7-9D23-B09B87FC1EA6}" srcOrd="0" destOrd="0" presId="urn:microsoft.com/office/officeart/2005/8/layout/vList6"/>
    <dgm:cxn modelId="{2F5A6347-0436-423E-A80C-A82DECDCCC87}" type="presOf" srcId="{CCAA5446-925B-47A9-AF5C-9E4A1957E8B2}" destId="{E842EADD-1EB6-40DF-A7FD-B8125A86D94E}" srcOrd="0" destOrd="1" presId="urn:microsoft.com/office/officeart/2005/8/layout/vList6"/>
    <dgm:cxn modelId="{C4F4C467-4B2C-430C-94C3-DB2DD18F55B2}" type="presOf" srcId="{C6C92518-2AC4-451C-8ACC-7DA444644AA4}" destId="{EB6D808B-F7B3-4032-A48F-099CD934C297}" srcOrd="0" destOrd="0" presId="urn:microsoft.com/office/officeart/2005/8/layout/vList6"/>
    <dgm:cxn modelId="{4771E54A-7005-4C84-AB2D-C4AA3EDD683D}" type="presOf" srcId="{7A54A533-E66C-42B5-9B9B-C01ABA4A541A}" destId="{91F1A89D-0164-4B70-A9BA-29A5D430E955}" srcOrd="0" destOrd="0" presId="urn:microsoft.com/office/officeart/2005/8/layout/vList6"/>
    <dgm:cxn modelId="{6018A56D-2089-4BE0-A671-9C48E1B58DF4}" srcId="{75DFF397-EE11-4DFB-B9AA-34B9EE2DD72B}" destId="{F563DCB3-81D0-49AA-85BD-4243BEE594B8}" srcOrd="0" destOrd="0" parTransId="{8F3D8A17-AAF4-4E65-94BB-F1B69CFBC1B7}" sibTransId="{C3697DCC-9431-4FB0-AFE7-2EDC9E77B718}"/>
    <dgm:cxn modelId="{7F45A773-1843-47E6-BB09-628499FBE1EC}" type="presOf" srcId="{76E0AC2C-5F68-42AD-B476-DA88055E7581}" destId="{E842EADD-1EB6-40DF-A7FD-B8125A86D94E}" srcOrd="0" destOrd="0" presId="urn:microsoft.com/office/officeart/2005/8/layout/vList6"/>
    <dgm:cxn modelId="{9D581B54-EB8A-4903-BA2A-C1AB25EDDA99}" srcId="{9DBF8F25-5D56-40DE-85E0-752DF69DC6FD}" destId="{508EE132-045C-40EF-8A65-0477AB1C99AD}" srcOrd="1" destOrd="0" parTransId="{67DB1C42-A041-4D99-9146-1ABAFC1EE37A}" sibTransId="{580DAC5C-8545-44BD-9BA7-7AC657FCDE50}"/>
    <dgm:cxn modelId="{994E9854-2489-4F74-8F4D-3EECBAA8817D}" type="presOf" srcId="{DAC02A33-7719-4EDA-982F-C1733843D773}" destId="{75D95EB7-835A-4138-B807-0B60400C63E8}" srcOrd="0" destOrd="1" presId="urn:microsoft.com/office/officeart/2005/8/layout/vList6"/>
    <dgm:cxn modelId="{66AE7575-5D85-4376-9079-C5DF4CDEA72D}" srcId="{508EE132-045C-40EF-8A65-0477AB1C99AD}" destId="{7DFF90B3-1B88-4DC3-8C57-12DDE9FC5C8D}" srcOrd="2" destOrd="0" parTransId="{4A65C800-D258-4C26-B07C-B30C40E7511F}" sibTransId="{764A35A1-155B-461E-BAB8-502016A19D0B}"/>
    <dgm:cxn modelId="{2B8CDF55-D44C-4CDA-AF90-D0DCE18DB7A1}" srcId="{A3BC8C6E-BBA7-4356-8D36-F59104E6B98D}" destId="{941F3D83-9D99-4D2C-B299-3EC82845796D}" srcOrd="0" destOrd="0" parTransId="{FB0727EE-1326-4DA1-92C7-9D8075B5E099}" sibTransId="{0B257C9F-AE04-4953-A21F-F8E6DAE5F07B}"/>
    <dgm:cxn modelId="{4EEC9F8B-0221-4D79-AAC3-5D9784EDDD91}" srcId="{508EE132-045C-40EF-8A65-0477AB1C99AD}" destId="{76E0AC2C-5F68-42AD-B476-DA88055E7581}" srcOrd="0" destOrd="0" parTransId="{436EAD3E-1C1F-43EA-8517-CE4D7C95BC69}" sibTransId="{26EDEC8B-EEF6-47A9-B30B-6DFFA8227587}"/>
    <dgm:cxn modelId="{CB2F3195-E73A-4439-AB05-A9BBAC2F4263}" srcId="{7A54A533-E66C-42B5-9B9B-C01ABA4A541A}" destId="{C6C92518-2AC4-451C-8ACC-7DA444644AA4}" srcOrd="0" destOrd="0" parTransId="{7FB06263-6F10-494C-8CB3-5B3A6B741B9E}" sibTransId="{8AE3FE22-50F9-4BAF-A761-1F9B977D18F1}"/>
    <dgm:cxn modelId="{D46CF2BD-9229-4317-AAAA-2F81C2830D3C}" type="presOf" srcId="{7DFF90B3-1B88-4DC3-8C57-12DDE9FC5C8D}" destId="{E842EADD-1EB6-40DF-A7FD-B8125A86D94E}" srcOrd="0" destOrd="2" presId="urn:microsoft.com/office/officeart/2005/8/layout/vList6"/>
    <dgm:cxn modelId="{26DB10C8-D1D1-4C2E-91E7-EE60B5AFE61A}" srcId="{9DBF8F25-5D56-40DE-85E0-752DF69DC6FD}" destId="{7A54A533-E66C-42B5-9B9B-C01ABA4A541A}" srcOrd="2" destOrd="0" parTransId="{3FD1C4FE-2CED-41A2-8A59-02F9A48374E2}" sibTransId="{8E48C9DD-7E8F-49A3-805E-E8A93DFA3092}"/>
    <dgm:cxn modelId="{BC699DD0-35C7-4911-A987-C657BAF17FF7}" srcId="{A3BC8C6E-BBA7-4356-8D36-F59104E6B98D}" destId="{3C183E5B-AF50-47F6-8C79-A3AD37B94FAD}" srcOrd="1" destOrd="0" parTransId="{9595B879-77EA-48F1-95FC-5541FC98AC5E}" sibTransId="{7B5C00A5-D934-42E0-8531-536AD055306F}"/>
    <dgm:cxn modelId="{900CA0D5-00B8-493D-A6E5-5BB167B1121F}" srcId="{9DBF8F25-5D56-40DE-85E0-752DF69DC6FD}" destId="{75DFF397-EE11-4DFB-B9AA-34B9EE2DD72B}" srcOrd="0" destOrd="0" parTransId="{C54B315F-21BB-451D-962A-5ADCBD0C2DC9}" sibTransId="{93AC45BA-15FE-4DBE-B2CD-8F5E87C01A3E}"/>
    <dgm:cxn modelId="{420E0BD6-2182-4063-923D-931E19F13D49}" srcId="{508EE132-045C-40EF-8A65-0477AB1C99AD}" destId="{CCAA5446-925B-47A9-AF5C-9E4A1957E8B2}" srcOrd="1" destOrd="0" parTransId="{B10F27C6-90E0-404E-B6C6-68F5FC376B16}" sibTransId="{9EC31BFA-297B-4AA7-98CF-A02FB957F618}"/>
    <dgm:cxn modelId="{D88344DF-BA52-45F0-8F9C-9A627F63EC87}" type="presOf" srcId="{A3BC8C6E-BBA7-4356-8D36-F59104E6B98D}" destId="{F036F044-5003-422A-B6A4-7F8FAC83D09F}" srcOrd="0" destOrd="0" presId="urn:microsoft.com/office/officeart/2005/8/layout/vList6"/>
    <dgm:cxn modelId="{FCB2BEE0-F66E-40A4-8FBF-C8A9ECFB79C2}" type="presOf" srcId="{9DBF8F25-5D56-40DE-85E0-752DF69DC6FD}" destId="{D19BA2BA-8912-4AEB-AB99-AFB4D12BEEBD}" srcOrd="0" destOrd="0" presId="urn:microsoft.com/office/officeart/2005/8/layout/vList6"/>
    <dgm:cxn modelId="{9CF274EC-3A77-4FAA-A21D-310ED15F5823}" type="presOf" srcId="{1EE2A0C8-8B7B-49CA-8E1A-C9C2D1CFA59C}" destId="{EB6D808B-F7B3-4032-A48F-099CD934C297}" srcOrd="0" destOrd="1" presId="urn:microsoft.com/office/officeart/2005/8/layout/vList6"/>
    <dgm:cxn modelId="{75E79E9C-A54A-4531-AADB-C3ABF6D8FE05}" type="presParOf" srcId="{D19BA2BA-8912-4AEB-AB99-AFB4D12BEEBD}" destId="{12711922-675F-4D1A-AF66-52D82E7F77ED}" srcOrd="0" destOrd="0" presId="urn:microsoft.com/office/officeart/2005/8/layout/vList6"/>
    <dgm:cxn modelId="{600A4120-8DC9-4DB2-B251-59125DDE8D95}" type="presParOf" srcId="{12711922-675F-4D1A-AF66-52D82E7F77ED}" destId="{9D445D6B-AF52-48E7-9D23-B09B87FC1EA6}" srcOrd="0" destOrd="0" presId="urn:microsoft.com/office/officeart/2005/8/layout/vList6"/>
    <dgm:cxn modelId="{B0C46209-2E99-4D04-B588-49244C4002AA}" type="presParOf" srcId="{12711922-675F-4D1A-AF66-52D82E7F77ED}" destId="{75D95EB7-835A-4138-B807-0B60400C63E8}" srcOrd="1" destOrd="0" presId="urn:microsoft.com/office/officeart/2005/8/layout/vList6"/>
    <dgm:cxn modelId="{DDDE241A-966D-47EC-A304-D94FB9C7E7DC}" type="presParOf" srcId="{D19BA2BA-8912-4AEB-AB99-AFB4D12BEEBD}" destId="{4C288FCB-21DC-47DC-B669-3FA1F2D2C600}" srcOrd="1" destOrd="0" presId="urn:microsoft.com/office/officeart/2005/8/layout/vList6"/>
    <dgm:cxn modelId="{80B5AD71-2D7D-4FA4-95FA-ED89F4E730DA}" type="presParOf" srcId="{D19BA2BA-8912-4AEB-AB99-AFB4D12BEEBD}" destId="{81455E7D-3A9F-4683-893C-BF847594DA9F}" srcOrd="2" destOrd="0" presId="urn:microsoft.com/office/officeart/2005/8/layout/vList6"/>
    <dgm:cxn modelId="{2FB3224F-7E82-42BA-BBCA-D62E031EDB6F}" type="presParOf" srcId="{81455E7D-3A9F-4683-893C-BF847594DA9F}" destId="{5019CDCF-328E-4D81-803F-D0DF20063D15}" srcOrd="0" destOrd="0" presId="urn:microsoft.com/office/officeart/2005/8/layout/vList6"/>
    <dgm:cxn modelId="{424CC265-79D6-4D87-878C-4EF9D0FF9C44}" type="presParOf" srcId="{81455E7D-3A9F-4683-893C-BF847594DA9F}" destId="{E842EADD-1EB6-40DF-A7FD-B8125A86D94E}" srcOrd="1" destOrd="0" presId="urn:microsoft.com/office/officeart/2005/8/layout/vList6"/>
    <dgm:cxn modelId="{A7081FAB-0D33-489D-AB2E-4A749C90BBA9}" type="presParOf" srcId="{D19BA2BA-8912-4AEB-AB99-AFB4D12BEEBD}" destId="{526305E9-77FE-4D92-BC0C-71189D0A25F2}" srcOrd="3" destOrd="0" presId="urn:microsoft.com/office/officeart/2005/8/layout/vList6"/>
    <dgm:cxn modelId="{357794D8-5575-4096-98C9-D8F397BF97B6}" type="presParOf" srcId="{D19BA2BA-8912-4AEB-AB99-AFB4D12BEEBD}" destId="{99C4FC8F-3245-43A3-886C-BFA8CB6C475B}" srcOrd="4" destOrd="0" presId="urn:microsoft.com/office/officeart/2005/8/layout/vList6"/>
    <dgm:cxn modelId="{F1B10929-6130-44F7-A915-6EE8E3699506}" type="presParOf" srcId="{99C4FC8F-3245-43A3-886C-BFA8CB6C475B}" destId="{91F1A89D-0164-4B70-A9BA-29A5D430E955}" srcOrd="0" destOrd="0" presId="urn:microsoft.com/office/officeart/2005/8/layout/vList6"/>
    <dgm:cxn modelId="{63302B80-89A7-4BE9-BCBD-57883DCED6FD}" type="presParOf" srcId="{99C4FC8F-3245-43A3-886C-BFA8CB6C475B}" destId="{EB6D808B-F7B3-4032-A48F-099CD934C297}" srcOrd="1" destOrd="0" presId="urn:microsoft.com/office/officeart/2005/8/layout/vList6"/>
    <dgm:cxn modelId="{F917FB4B-B88E-42E8-A245-2F87114C00FC}" type="presParOf" srcId="{D19BA2BA-8912-4AEB-AB99-AFB4D12BEEBD}" destId="{89947E49-55CA-4C8B-815E-F8A0E846D4C2}" srcOrd="5" destOrd="0" presId="urn:microsoft.com/office/officeart/2005/8/layout/vList6"/>
    <dgm:cxn modelId="{31B5B485-34E6-4DA3-8891-20B84BF6DFC5}" type="presParOf" srcId="{D19BA2BA-8912-4AEB-AB99-AFB4D12BEEBD}" destId="{5F3DFEC4-7CEE-44CA-A6DA-3D513A682B55}" srcOrd="6" destOrd="0" presId="urn:microsoft.com/office/officeart/2005/8/layout/vList6"/>
    <dgm:cxn modelId="{029A19A8-0609-40AD-BCCD-D07C21B8BF6A}" type="presParOf" srcId="{5F3DFEC4-7CEE-44CA-A6DA-3D513A682B55}" destId="{F036F044-5003-422A-B6A4-7F8FAC83D09F}" srcOrd="0" destOrd="0" presId="urn:microsoft.com/office/officeart/2005/8/layout/vList6"/>
    <dgm:cxn modelId="{89658085-DD57-40DB-8F31-D41F9A673EEE}" type="presParOf" srcId="{5F3DFEC4-7CEE-44CA-A6DA-3D513A682B55}" destId="{C8A1959B-6E55-4722-A87E-CC63627E23B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95EB7-835A-4138-B807-0B60400C63E8}">
      <dsp:nvSpPr>
        <dsp:cNvPr id="0" name=""/>
        <dsp:cNvSpPr/>
      </dsp:nvSpPr>
      <dsp:spPr>
        <a:xfrm>
          <a:off x="3282572" y="1413"/>
          <a:ext cx="4923859" cy="11214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Поликлиники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Группы раннего развития, службы</a:t>
          </a:r>
        </a:p>
      </dsp:txBody>
      <dsp:txXfrm>
        <a:off x="3282572" y="141596"/>
        <a:ext cx="4503310" cy="841099"/>
      </dsp:txXfrm>
    </dsp:sp>
    <dsp:sp modelId="{9D445D6B-AF52-48E7-9D23-B09B87FC1EA6}">
      <dsp:nvSpPr>
        <dsp:cNvPr id="0" name=""/>
        <dsp:cNvSpPr/>
      </dsp:nvSpPr>
      <dsp:spPr>
        <a:xfrm>
          <a:off x="0" y="1413"/>
          <a:ext cx="3282572" cy="1121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Раннее выявление</a:t>
          </a:r>
        </a:p>
      </dsp:txBody>
      <dsp:txXfrm>
        <a:off x="54745" y="56158"/>
        <a:ext cx="3173082" cy="1011975"/>
      </dsp:txXfrm>
    </dsp:sp>
    <dsp:sp modelId="{E842EADD-1EB6-40DF-A7FD-B8125A86D94E}">
      <dsp:nvSpPr>
        <dsp:cNvPr id="0" name=""/>
        <dsp:cNvSpPr/>
      </dsp:nvSpPr>
      <dsp:spPr>
        <a:xfrm>
          <a:off x="3282572" y="1235026"/>
          <a:ext cx="4923859" cy="11214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Медицинское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Психологическое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Педагогическое</a:t>
          </a:r>
        </a:p>
      </dsp:txBody>
      <dsp:txXfrm>
        <a:off x="3282572" y="1375209"/>
        <a:ext cx="4503310" cy="841099"/>
      </dsp:txXfrm>
    </dsp:sp>
    <dsp:sp modelId="{5019CDCF-328E-4D81-803F-D0DF20063D15}">
      <dsp:nvSpPr>
        <dsp:cNvPr id="0" name=""/>
        <dsp:cNvSpPr/>
      </dsp:nvSpPr>
      <dsp:spPr>
        <a:xfrm>
          <a:off x="0" y="1235026"/>
          <a:ext cx="3282572" cy="1121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Комплексное обследование</a:t>
          </a:r>
        </a:p>
      </dsp:txBody>
      <dsp:txXfrm>
        <a:off x="54745" y="1289771"/>
        <a:ext cx="3173082" cy="1011975"/>
      </dsp:txXfrm>
    </dsp:sp>
    <dsp:sp modelId="{EB6D808B-F7B3-4032-A48F-099CD934C297}">
      <dsp:nvSpPr>
        <dsp:cNvPr id="0" name=""/>
        <dsp:cNvSpPr/>
      </dsp:nvSpPr>
      <dsp:spPr>
        <a:xfrm>
          <a:off x="3282572" y="2468638"/>
          <a:ext cx="4923859" cy="11214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Творчество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Спорт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Академические знания</a:t>
          </a:r>
        </a:p>
      </dsp:txBody>
      <dsp:txXfrm>
        <a:off x="3282572" y="2608821"/>
        <a:ext cx="4503310" cy="841099"/>
      </dsp:txXfrm>
    </dsp:sp>
    <dsp:sp modelId="{91F1A89D-0164-4B70-A9BA-29A5D430E955}">
      <dsp:nvSpPr>
        <dsp:cNvPr id="0" name=""/>
        <dsp:cNvSpPr/>
      </dsp:nvSpPr>
      <dsp:spPr>
        <a:xfrm>
          <a:off x="0" y="2468638"/>
          <a:ext cx="3282572" cy="1121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Дефициты и способности</a:t>
          </a:r>
        </a:p>
      </dsp:txBody>
      <dsp:txXfrm>
        <a:off x="54745" y="2523383"/>
        <a:ext cx="3173082" cy="1011975"/>
      </dsp:txXfrm>
    </dsp:sp>
    <dsp:sp modelId="{C8A1959B-6E55-4722-A87E-CC63627E23BD}">
      <dsp:nvSpPr>
        <dsp:cNvPr id="0" name=""/>
        <dsp:cNvSpPr/>
      </dsp:nvSpPr>
      <dsp:spPr>
        <a:xfrm>
          <a:off x="3282572" y="3702251"/>
          <a:ext cx="4923859" cy="11214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НКО и родительские сообщества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b="1" kern="1200" dirty="0"/>
        </a:p>
      </dsp:txBody>
      <dsp:txXfrm>
        <a:off x="3282572" y="3842434"/>
        <a:ext cx="4503310" cy="841099"/>
      </dsp:txXfrm>
    </dsp:sp>
    <dsp:sp modelId="{F036F044-5003-422A-B6A4-7F8FAC83D09F}">
      <dsp:nvSpPr>
        <dsp:cNvPr id="0" name=""/>
        <dsp:cNvSpPr/>
      </dsp:nvSpPr>
      <dsp:spPr>
        <a:xfrm>
          <a:off x="0" y="3702251"/>
          <a:ext cx="3282572" cy="1121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Трудоустройство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Соц.занятость</a:t>
          </a:r>
          <a:endParaRPr lang="ru-RU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Сопр.проживание</a:t>
          </a:r>
          <a:endParaRPr lang="ru-RU" sz="1800" b="1" kern="1200" dirty="0"/>
        </a:p>
      </dsp:txBody>
      <dsp:txXfrm>
        <a:off x="54745" y="3756996"/>
        <a:ext cx="3173082" cy="101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B1168-2822-4B58-9CC2-144F70FD01FD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B24D0-6ECB-43D2-BA22-78742C17E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9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B24D0-6ECB-43D2-BA22-78742C17E6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6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48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3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74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2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0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81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31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54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48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13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33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34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12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85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92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52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5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7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74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80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5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Body Level One</a:t>
            </a:r>
          </a:p>
          <a:p>
            <a:pPr lvl="1">
              <a:defRPr sz="1800"/>
            </a:pPr>
            <a:r>
              <a:rPr sz="2531"/>
              <a:t>Body Level Two</a:t>
            </a:r>
          </a:p>
          <a:p>
            <a:pPr lvl="2">
              <a:defRPr sz="1800"/>
            </a:pPr>
            <a:r>
              <a:rPr sz="2531"/>
              <a:t>Body Level Three</a:t>
            </a:r>
          </a:p>
          <a:p>
            <a:pPr lvl="3">
              <a:defRPr sz="1800"/>
            </a:pPr>
            <a:r>
              <a:rPr sz="2531"/>
              <a:t>Body Level Four</a:t>
            </a:r>
          </a:p>
          <a:p>
            <a:pPr lvl="4">
              <a:defRPr sz="1800"/>
            </a:pPr>
            <a:r>
              <a:rPr sz="253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7680887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>
  <p:cSld name="заголовок и текст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413147" y="706664"/>
            <a:ext cx="8317707" cy="37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413147" y="1537759"/>
            <a:ext cx="8317707" cy="28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4288" y="1"/>
            <a:ext cx="1979712" cy="199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312" y="4836934"/>
            <a:ext cx="1763688" cy="203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373216"/>
            <a:ext cx="2055399" cy="148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3822" y="6538389"/>
            <a:ext cx="445173" cy="31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91F5CA-BD06-AB46-8269-368C5ABCF66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3147" y="259806"/>
            <a:ext cx="932697" cy="18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4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D380-DCBC-4690-A7F0-EA6C6338F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CDB8-D1CE-432C-95E7-D0C06C20C7E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E9D380-DCBC-4690-A7F0-EA6C6338F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9CCDB8-D1CE-432C-95E7-D0C06C20C7E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E9D380-DCBC-4690-A7F0-EA6C6338F8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08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9CCDB8-D1CE-432C-95E7-D0C06C20C7E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13.04.2022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E9D380-DCBC-4690-A7F0-EA6C6338F82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94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irobschenya" TargetMode="External"/><Relationship Id="rId2" Type="http://schemas.openxmlformats.org/officeDocument/2006/relationships/hyperlink" Target="mailto:IrinaLeonova2007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specped.ru/courses/logopedicheskaja-pomoshh-detjam-i-podrostkam-s-ra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6176" y="4005064"/>
            <a:ext cx="7851648" cy="7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BD0D9">
                    <a:tint val="90000"/>
                    <a:satMod val="120000"/>
                  </a:srgbClr>
                </a:solidFill>
              </a:rPr>
              <a:t>Диагностика и коррекционная помощь детям с РАС</a:t>
            </a:r>
            <a:br>
              <a:rPr lang="ru-RU" sz="4400" dirty="0">
                <a:solidFill>
                  <a:srgbClr val="0BD0D9">
                    <a:tint val="90000"/>
                    <a:satMod val="120000"/>
                  </a:srgbClr>
                </a:solidFill>
              </a:rPr>
            </a:br>
            <a:r>
              <a:rPr lang="ru-RU" sz="3100" dirty="0">
                <a:solidFill>
                  <a:srgbClr val="0BD0D9">
                    <a:tint val="90000"/>
                    <a:satMod val="120000"/>
                  </a:srgbClr>
                </a:solidFill>
              </a:rPr>
              <a:t>(расстройствами аутистического спектра)</a:t>
            </a:r>
            <a:endParaRPr lang="ru-RU" sz="4400" dirty="0">
              <a:solidFill>
                <a:srgbClr val="0BD0D9">
                  <a:tint val="90000"/>
                  <a:satMod val="120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4858622"/>
            <a:ext cx="3449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Леонова Ирина Владиславовна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F002CF-E2F1-4137-8323-0379894CD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" y="5301208"/>
            <a:ext cx="3467100" cy="1314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238BE-2DC5-447A-97F2-DF3883D89DBF}"/>
              </a:ext>
            </a:extLst>
          </p:cNvPr>
          <p:cNvSpPr txBox="1"/>
          <p:nvPr/>
        </p:nvSpPr>
        <p:spPr>
          <a:xfrm>
            <a:off x="437491" y="778324"/>
            <a:ext cx="8280920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600"/>
              </a:spcBef>
              <a:spcAft>
                <a:spcPts val="400"/>
              </a:spcAft>
            </a:pPr>
            <a:r>
              <a:rPr lang="ru-RU" sz="2000" b="1" kern="0" cap="small" spc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конференции для педагогов и родителей воспитанников ДОО МО </a:t>
            </a:r>
            <a:endParaRPr lang="ru-RU" sz="2000" b="1" kern="0" dirty="0"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600"/>
              </a:spcBef>
              <a:spcAft>
                <a:spcPts val="400"/>
              </a:spcAft>
            </a:pPr>
            <a:r>
              <a:rPr lang="ru-RU" sz="2000" b="1" kern="0" cap="small" spc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«Особенности физиологического, психического, речевого развития дошкольника. Речевое развитие детей с диагнозом аутизм в ДОО»</a:t>
            </a:r>
            <a:br>
              <a:rPr lang="ru-RU" sz="2000" b="1" kern="0" cap="small" spc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cap="small" spc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апреля 2022</a:t>
            </a:r>
            <a:endParaRPr lang="ru-RU" sz="2000" b="1" kern="0" dirty="0"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620025-50DB-461B-A7DA-2644947488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3" b="10956"/>
          <a:stretch/>
        </p:blipFill>
        <p:spPr>
          <a:xfrm>
            <a:off x="5561591" y="5261856"/>
            <a:ext cx="3128551" cy="14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65418" cy="720080"/>
          </a:xfrm>
        </p:spPr>
        <p:txBody>
          <a:bodyPr>
            <a:noAutofit/>
          </a:bodyPr>
          <a:lstStyle/>
          <a:p>
            <a:r>
              <a:rPr lang="ru-RU" sz="4000" dirty="0"/>
              <a:t>Направления и методы реабилитации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292577" cy="5184576"/>
          </a:xfrm>
        </p:spPr>
        <p:txBody>
          <a:bodyPr>
            <a:normAutofit/>
          </a:bodyPr>
          <a:lstStyle/>
          <a:p>
            <a:r>
              <a:rPr lang="ru-RU" dirty="0"/>
              <a:t>Ранняя помощь (</a:t>
            </a:r>
            <a:r>
              <a:rPr lang="ru-RU" dirty="0" err="1"/>
              <a:t>Денверская</a:t>
            </a:r>
            <a:r>
              <a:rPr lang="ru-RU" dirty="0"/>
              <a:t> модель </a:t>
            </a:r>
            <a:r>
              <a:rPr lang="ru-RU" dirty="0" err="1"/>
              <a:t>р.вм</a:t>
            </a:r>
            <a:r>
              <a:rPr lang="ru-RU" dirty="0"/>
              <a:t>.)</a:t>
            </a:r>
          </a:p>
          <a:p>
            <a:r>
              <a:rPr lang="ru-RU" dirty="0" err="1"/>
              <a:t>Эрготерапия</a:t>
            </a:r>
            <a:endParaRPr lang="ru-RU" dirty="0"/>
          </a:p>
          <a:p>
            <a:r>
              <a:rPr lang="ru-RU" dirty="0"/>
              <a:t>Сенсорная интеграция</a:t>
            </a:r>
          </a:p>
          <a:p>
            <a:r>
              <a:rPr lang="en-US" dirty="0"/>
              <a:t>DIR</a:t>
            </a:r>
            <a:r>
              <a:rPr lang="ru-RU" dirty="0"/>
              <a:t>/</a:t>
            </a:r>
            <a:r>
              <a:rPr lang="en-US" dirty="0" err="1"/>
              <a:t>Floortime</a:t>
            </a:r>
            <a:r>
              <a:rPr lang="ru-RU" dirty="0"/>
              <a:t> </a:t>
            </a:r>
            <a:r>
              <a:rPr lang="ru-RU" sz="1800" dirty="0"/>
              <a:t>(эмоциональное взаимодействие)</a:t>
            </a:r>
            <a:endParaRPr lang="en-US" sz="1800" dirty="0"/>
          </a:p>
          <a:p>
            <a:r>
              <a:rPr lang="en-US" dirty="0"/>
              <a:t>ABA-</a:t>
            </a:r>
            <a:r>
              <a:rPr lang="ru-RU" dirty="0"/>
              <a:t>терапия </a:t>
            </a:r>
            <a:r>
              <a:rPr lang="ru-RU" sz="1800" dirty="0"/>
              <a:t>(ПАП-прикладной поведенческий анализ)</a:t>
            </a:r>
          </a:p>
          <a:p>
            <a:r>
              <a:rPr lang="ru-RU" sz="2800" dirty="0"/>
              <a:t>ТЕАССН </a:t>
            </a:r>
            <a:r>
              <a:rPr lang="ru-RU" sz="2000" dirty="0"/>
              <a:t>(обучение в среде)</a:t>
            </a:r>
          </a:p>
          <a:p>
            <a:endParaRPr lang="ru-RU" sz="2000" dirty="0"/>
          </a:p>
          <a:p>
            <a:r>
              <a:rPr lang="ru-RU" sz="2800" dirty="0"/>
              <a:t>Развитие коммуникативных навыков: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PECS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</a:t>
            </a:r>
            <a:r>
              <a:rPr lang="ru-RU" dirty="0" err="1"/>
              <a:t>акатон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497A94-EFE7-44D2-BC4A-A9C8602547DC}"/>
              </a:ext>
            </a:extLst>
          </p:cNvPr>
          <p:cNvSpPr/>
          <p:nvPr/>
        </p:nvSpPr>
        <p:spPr>
          <a:xfrm>
            <a:off x="7055768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00FF"/>
                </a:solidFill>
              </a:rPr>
              <a:t>Леонова Ирина ©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729FB-E98B-4255-BBBB-22589DD39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7665"/>
            <a:ext cx="1167855" cy="7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7422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82158" y="737779"/>
            <a:ext cx="8229600" cy="579511"/>
          </a:xfrm>
          <a:prstGeom prst="roundRect">
            <a:avLst>
              <a:gd name="adj" fmla="val 6029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Cambria" panose="02040503050406030204" pitchFamily="18" charset="0"/>
              </a:rPr>
              <a:t>ЦПМПК г. МОСКВЫ</a:t>
            </a:r>
            <a:endParaRPr lang="ru-RU" sz="24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457200" y="1988840"/>
            <a:ext cx="8154559" cy="4031292"/>
            <a:chOff x="336724" y="2525550"/>
            <a:chExt cx="8350102" cy="371788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48758" y="2525550"/>
              <a:ext cx="2691364" cy="943713"/>
            </a:xfrm>
            <a:prstGeom prst="roundRect">
              <a:avLst/>
            </a:prstGeom>
            <a:solidFill>
              <a:srgbClr val="04617B">
                <a:lumMod val="50000"/>
                <a:lumOff val="50000"/>
              </a:srgbClr>
            </a:solidFill>
            <a:ln w="38100">
              <a:solidFill>
                <a:srgbClr val="04617B">
                  <a:lumMod val="75000"/>
                  <a:lumOff val="25000"/>
                </a:srgbClr>
              </a:solidFill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500" kern="0" dirty="0">
                  <a:solidFill>
                    <a:prstClr val="white"/>
                  </a:solidFill>
                  <a:latin typeface="Cambria" panose="02040503050406030204" pitchFamily="18" charset="0"/>
                </a:rPr>
                <a:t>Специальные условия для получения образования 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107164" y="2557295"/>
              <a:ext cx="2579662" cy="943713"/>
            </a:xfrm>
            <a:prstGeom prst="roundRect">
              <a:avLst/>
            </a:prstGeom>
            <a:solidFill>
              <a:srgbClr val="04617B">
                <a:lumMod val="50000"/>
                <a:lumOff val="50000"/>
              </a:srgbClr>
            </a:solidFill>
            <a:ln w="38100">
              <a:solidFill>
                <a:srgbClr val="04617B">
                  <a:lumMod val="75000"/>
                  <a:lumOff val="25000"/>
                </a:srgbClr>
              </a:solidFill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500" kern="0" dirty="0">
                  <a:solidFill>
                    <a:prstClr val="white"/>
                  </a:solidFill>
                  <a:latin typeface="Cambria" panose="02040503050406030204" pitchFamily="18" charset="0"/>
                </a:rPr>
                <a:t>Специальные условия при проведении ГИА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36724" y="4226568"/>
              <a:ext cx="8350101" cy="767612"/>
            </a:xfrm>
            <a:prstGeom prst="roundRect">
              <a:avLst/>
            </a:prstGeom>
            <a:solidFill>
              <a:srgbClr val="04617B">
                <a:lumMod val="50000"/>
                <a:lumOff val="50000"/>
              </a:srgbClr>
            </a:solidFill>
            <a:ln w="38100">
              <a:solidFill>
                <a:srgbClr val="04617B">
                  <a:lumMod val="75000"/>
                  <a:lumOff val="25000"/>
                </a:srgbClr>
              </a:solidFill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ru-RU" kern="0" dirty="0">
                  <a:solidFill>
                    <a:prstClr val="white"/>
                  </a:solidFill>
                  <a:latin typeface="Cambria" panose="02040503050406030204" pitchFamily="18" charset="0"/>
                </a:rPr>
                <a:t>Заключение + заявление родителей</a:t>
              </a:r>
            </a:p>
          </p:txBody>
        </p:sp>
        <p:sp>
          <p:nvSpPr>
            <p:cNvPr id="19" name="Стрелка вниз 18"/>
            <p:cNvSpPr/>
            <p:nvPr/>
          </p:nvSpPr>
          <p:spPr>
            <a:xfrm>
              <a:off x="1294520" y="3540774"/>
              <a:ext cx="936104" cy="614284"/>
            </a:xfrm>
            <a:prstGeom prst="downArrow">
              <a:avLst/>
            </a:prstGeom>
            <a:gradFill rotWithShape="1">
              <a:gsLst>
                <a:gs pos="0">
                  <a:srgbClr val="0F6FC6">
                    <a:tint val="70000"/>
                    <a:satMod val="130000"/>
                  </a:srgbClr>
                </a:gs>
                <a:gs pos="43000">
                  <a:srgbClr val="0F6FC6">
                    <a:tint val="44000"/>
                    <a:satMod val="165000"/>
                  </a:srgbClr>
                </a:gs>
                <a:gs pos="93000">
                  <a:srgbClr val="0F6FC6">
                    <a:tint val="15000"/>
                    <a:satMod val="165000"/>
                  </a:srgbClr>
                </a:gs>
                <a:gs pos="100000">
                  <a:srgbClr val="0F6FC6"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ru-RU" sz="1350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221013" y="2557295"/>
              <a:ext cx="2693226" cy="943713"/>
            </a:xfrm>
            <a:prstGeom prst="roundRect">
              <a:avLst/>
            </a:prstGeom>
            <a:solidFill>
              <a:srgbClr val="04617B">
                <a:lumMod val="50000"/>
                <a:lumOff val="50000"/>
              </a:srgbClr>
            </a:solidFill>
            <a:ln w="38100">
              <a:solidFill>
                <a:srgbClr val="04617B">
                  <a:lumMod val="75000"/>
                  <a:lumOff val="25000"/>
                </a:srgbClr>
              </a:solidFill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500" kern="0" dirty="0">
                  <a:solidFill>
                    <a:prstClr val="white"/>
                  </a:solidFill>
                  <a:latin typeface="Cambria" panose="02040503050406030204" pitchFamily="18" charset="0"/>
                </a:rPr>
                <a:t>Начало обучения на начальном уровне общего образования после 8 лет</a:t>
              </a:r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4102819" y="3537012"/>
              <a:ext cx="936104" cy="653552"/>
            </a:xfrm>
            <a:prstGeom prst="downArrow">
              <a:avLst/>
            </a:prstGeom>
            <a:gradFill rotWithShape="1">
              <a:gsLst>
                <a:gs pos="0">
                  <a:srgbClr val="0F6FC6">
                    <a:tint val="70000"/>
                    <a:satMod val="130000"/>
                  </a:srgbClr>
                </a:gs>
                <a:gs pos="43000">
                  <a:srgbClr val="0F6FC6">
                    <a:tint val="44000"/>
                    <a:satMod val="165000"/>
                  </a:srgbClr>
                </a:gs>
                <a:gs pos="93000">
                  <a:srgbClr val="0F6FC6">
                    <a:tint val="15000"/>
                    <a:satMod val="165000"/>
                  </a:srgbClr>
                </a:gs>
                <a:gs pos="100000">
                  <a:srgbClr val="0F6FC6"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ru-RU" sz="1350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7048643" y="3540775"/>
              <a:ext cx="936104" cy="614284"/>
            </a:xfrm>
            <a:prstGeom prst="downArrow">
              <a:avLst/>
            </a:prstGeom>
            <a:gradFill rotWithShape="1">
              <a:gsLst>
                <a:gs pos="0">
                  <a:srgbClr val="0F6FC6">
                    <a:tint val="70000"/>
                    <a:satMod val="130000"/>
                  </a:srgbClr>
                </a:gs>
                <a:gs pos="43000">
                  <a:srgbClr val="0F6FC6">
                    <a:tint val="44000"/>
                    <a:satMod val="165000"/>
                  </a:srgbClr>
                </a:gs>
                <a:gs pos="93000">
                  <a:srgbClr val="0F6FC6">
                    <a:tint val="15000"/>
                    <a:satMod val="165000"/>
                  </a:srgbClr>
                </a:gs>
                <a:gs pos="100000">
                  <a:srgbClr val="0F6FC6"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ru-RU" sz="1350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36724" y="5371207"/>
              <a:ext cx="8350101" cy="872229"/>
            </a:xfrm>
            <a:prstGeom prst="roundRect">
              <a:avLst/>
            </a:prstGeom>
            <a:solidFill>
              <a:srgbClr val="7CCA62">
                <a:lumMod val="75000"/>
              </a:srgbClr>
            </a:solidFill>
            <a:ln w="38100">
              <a:noFill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ru-RU" b="1" kern="0" dirty="0">
                  <a:solidFill>
                    <a:prstClr val="white"/>
                  </a:solidFill>
                  <a:latin typeface="Cambria" panose="02040503050406030204" pitchFamily="18" charset="0"/>
                </a:rPr>
                <a:t>Создание специальных условий обучения и воспитания</a:t>
              </a:r>
              <a:br>
                <a:rPr lang="ru-RU" b="1" kern="0" dirty="0">
                  <a:solidFill>
                    <a:prstClr val="white"/>
                  </a:solidFill>
                  <a:latin typeface="Cambria" panose="02040503050406030204" pitchFamily="18" charset="0"/>
                </a:rPr>
              </a:br>
              <a:r>
                <a:rPr lang="ru-RU" b="1" kern="0" dirty="0">
                  <a:solidFill>
                    <a:prstClr val="white"/>
                  </a:solidFill>
                  <a:latin typeface="Cambria" panose="02040503050406030204" pitchFamily="18" charset="0"/>
                </a:rPr>
                <a:t> в образовательной организации</a:t>
              </a:r>
            </a:p>
          </p:txBody>
        </p:sp>
        <p:sp>
          <p:nvSpPr>
            <p:cNvPr id="24" name="Стрелка вниз 23"/>
            <p:cNvSpPr/>
            <p:nvPr/>
          </p:nvSpPr>
          <p:spPr>
            <a:xfrm>
              <a:off x="4102819" y="4855918"/>
              <a:ext cx="936104" cy="653552"/>
            </a:xfrm>
            <a:prstGeom prst="downArrow">
              <a:avLst/>
            </a:prstGeom>
            <a:gradFill rotWithShape="1">
              <a:gsLst>
                <a:gs pos="0">
                  <a:srgbClr val="0F6FC6">
                    <a:tint val="70000"/>
                    <a:satMod val="130000"/>
                  </a:srgbClr>
                </a:gs>
                <a:gs pos="43000">
                  <a:srgbClr val="0F6FC6">
                    <a:tint val="44000"/>
                    <a:satMod val="165000"/>
                  </a:srgbClr>
                </a:gs>
                <a:gs pos="93000">
                  <a:srgbClr val="0F6FC6">
                    <a:tint val="15000"/>
                    <a:satMod val="165000"/>
                  </a:srgbClr>
                </a:gs>
                <a:gs pos="100000">
                  <a:srgbClr val="0F6FC6"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ru-RU" sz="1350" kern="0">
                <a:solidFill>
                  <a:prstClr val="black"/>
                </a:solidFill>
                <a:latin typeface="Constantia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00" y="1217192"/>
            <a:ext cx="877875" cy="87787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735288" y="604705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Слайд из презентации Дониченко О. Г., руководителя ЦПМПК г. Москвы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«Организация  обучения  детей с  ОВЗ,  инвалидностью  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в условиях общеобразовательной организации»</a:t>
            </a:r>
          </a:p>
          <a:p>
            <a:pPr algn="r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07E32C1-9D9F-41F4-A837-D48F2E742BC3}"/>
              </a:ext>
            </a:extLst>
          </p:cNvPr>
          <p:cNvSpPr/>
          <p:nvPr/>
        </p:nvSpPr>
        <p:spPr>
          <a:xfrm>
            <a:off x="7055768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00FF"/>
                </a:solidFill>
              </a:rPr>
              <a:t>Леонова Ирина ©</a:t>
            </a:r>
          </a:p>
        </p:txBody>
      </p:sp>
    </p:spTree>
    <p:extLst>
      <p:ext uri="{BB962C8B-B14F-4D97-AF65-F5344CB8AC3E}">
        <p14:creationId xmlns:p14="http://schemas.microsoft.com/office/powerpoint/2010/main" val="250313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856984" cy="1828800"/>
          </a:xfrm>
        </p:spPr>
        <p:txBody>
          <a:bodyPr>
            <a:noAutofit/>
          </a:bodyPr>
          <a:lstStyle/>
          <a:p>
            <a:pPr algn="ctr"/>
            <a:br>
              <a:rPr lang="ru-RU" sz="4400" dirty="0"/>
            </a:br>
            <a:r>
              <a:rPr lang="ru-RU" sz="4400" dirty="0"/>
              <a:t>ФГОС</a:t>
            </a:r>
            <a:br>
              <a:rPr lang="ru-RU" sz="4400" dirty="0"/>
            </a:br>
            <a:r>
              <a:rPr lang="ru-RU" sz="4400" dirty="0">
                <a:effectLst/>
              </a:rPr>
              <a:t>Образовательные потребности детей с расстройствами аутистического спектра (РАС)</a:t>
            </a:r>
            <a:br>
              <a:rPr lang="ru-RU" sz="4400" dirty="0">
                <a:effectLst/>
              </a:rPr>
            </a:br>
            <a:endParaRPr lang="ru-RU" sz="3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6BABAA-4803-4A6B-A23C-0AFC6CA5A3E4}"/>
              </a:ext>
            </a:extLst>
          </p:cNvPr>
          <p:cNvSpPr/>
          <p:nvPr/>
        </p:nvSpPr>
        <p:spPr>
          <a:xfrm>
            <a:off x="7055768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00FF"/>
                </a:solidFill>
              </a:rPr>
              <a:t>Леонова Ирина ©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F23B6C-57D1-4B4F-B455-194709375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7275"/>
            <a:ext cx="1633870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7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3543" y="980727"/>
            <a:ext cx="8316913" cy="7493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Специальные условия обучения. Организация развивающей среды.</a:t>
            </a:r>
          </a:p>
        </p:txBody>
      </p:sp>
      <p:sp>
        <p:nvSpPr>
          <p:cNvPr id="5" name="Подзаголовок 2"/>
          <p:cNvSpPr txBox="1">
            <a:spLocks noGrp="1"/>
          </p:cNvSpPr>
          <p:nvPr>
            <p:ph type="body" idx="4294967295"/>
          </p:nvPr>
        </p:nvSpPr>
        <p:spPr>
          <a:xfrm>
            <a:off x="251560" y="1730027"/>
            <a:ext cx="8316912" cy="6254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ru-RU" dirty="0"/>
              <a:t>ФГОС НОО обучающихся с ОВЗ предусматривают обеспечение образования обучающихся с РАС с учетом требований: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2672916"/>
            <a:ext cx="8478936" cy="378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marR="0" lvl="0" indent="-34289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временной режим обучения; </a:t>
            </a:r>
          </a:p>
          <a:p>
            <a:pPr marL="342892" marR="0" lvl="0" indent="-34289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организации пространства; </a:t>
            </a:r>
          </a:p>
          <a:p>
            <a:pPr marL="342892" marR="0" lvl="0" indent="-34289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рабочее место; </a:t>
            </a:r>
          </a:p>
          <a:p>
            <a:pPr marL="342892" marR="0" lvl="0" indent="-34289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Использование доступных средств АДК;</a:t>
            </a:r>
          </a:p>
          <a:p>
            <a:pPr marL="342892" marR="0" lvl="0" indent="-34289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техническими средства обучения; </a:t>
            </a:r>
          </a:p>
          <a:p>
            <a:pPr marL="342892" marR="0" lvl="0" indent="-34289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методические и дидактические материалы, отвечающим их особым образовательным потребностям; </a:t>
            </a:r>
          </a:p>
          <a:p>
            <a:pPr marL="342892" marR="0" lvl="0" indent="-34289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форма и условия оценки достижений;</a:t>
            </a:r>
          </a:p>
          <a:p>
            <a:pPr marL="342892" marR="0" lvl="0" indent="-34289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адаптация учебного материала.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EDBE35-0059-4BC2-B9FF-D62DAE9634E9}"/>
              </a:ext>
            </a:extLst>
          </p:cNvPr>
          <p:cNvSpPr/>
          <p:nvPr/>
        </p:nvSpPr>
        <p:spPr>
          <a:xfrm>
            <a:off x="7055768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00FF"/>
                </a:solidFill>
              </a:rPr>
              <a:t>Леонова Ирина ©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564354-F031-40C3-8EFC-FB1147150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7275"/>
            <a:ext cx="1633870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8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b="1" dirty="0"/>
              <a:t>Электронный адрес: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IrinaLeonova2007@gmail.com</a:t>
            </a:r>
            <a:endParaRPr lang="ru-RU" sz="32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sz="3200" b="1" dirty="0"/>
              <a:t>МИР ОБЩЕНИЯ  </a:t>
            </a:r>
            <a:r>
              <a:rPr lang="ru-RU" sz="3200" b="1" dirty="0" err="1"/>
              <a:t>Вконтакте</a:t>
            </a:r>
            <a:endParaRPr lang="ru-RU" sz="3200" b="1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https://vk.com/mirobschenya</a:t>
            </a:r>
            <a:endParaRPr lang="ru-RU" sz="32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sz="3200" b="1" dirty="0"/>
              <a:t>КУРС по Развитию речи детей с РАС</a:t>
            </a:r>
            <a:br>
              <a:rPr lang="ru-RU" sz="3200" b="1" dirty="0"/>
            </a:br>
            <a:r>
              <a:rPr lang="en-US" sz="3200" b="1" i="0" dirty="0">
                <a:solidFill>
                  <a:srgbClr val="00B0F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https://specped.ru/courses/logopedicheskaja-pomoshh-detjam-i-podrostkam-s-ras/</a:t>
            </a:r>
            <a:endParaRPr lang="en-US" sz="32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ru-RU" sz="3200" b="1" dirty="0"/>
          </a:p>
        </p:txBody>
      </p:sp>
      <p:pic>
        <p:nvPicPr>
          <p:cNvPr id="5" name="Объект 7">
            <a:extLst>
              <a:ext uri="{FF2B5EF4-FFF2-40B4-BE49-F238E27FC236}">
                <a16:creationId xmlns:a16="http://schemas.microsoft.com/office/drawing/2014/main" id="{1F21AB51-19F2-4819-8EEA-D11E4BF74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1" y="1"/>
            <a:ext cx="1452917" cy="9087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9177FD-FEF9-4C9A-880B-4F1B5693AC5C}"/>
              </a:ext>
            </a:extLst>
          </p:cNvPr>
          <p:cNvSpPr/>
          <p:nvPr/>
        </p:nvSpPr>
        <p:spPr>
          <a:xfrm>
            <a:off x="7055768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00FF"/>
                </a:solidFill>
              </a:rPr>
              <a:t>Леонова Ирина ©</a:t>
            </a:r>
          </a:p>
        </p:txBody>
      </p:sp>
    </p:spTree>
    <p:extLst>
      <p:ext uri="{BB962C8B-B14F-4D97-AF65-F5344CB8AC3E}">
        <p14:creationId xmlns:p14="http://schemas.microsoft.com/office/powerpoint/2010/main" val="302636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14" y="217327"/>
            <a:ext cx="7772400" cy="998527"/>
          </a:xfrm>
        </p:spPr>
        <p:txBody>
          <a:bodyPr/>
          <a:lstStyle/>
          <a:p>
            <a:r>
              <a:rPr lang="ru-RU" sz="3200" dirty="0">
                <a:effectLst/>
              </a:rPr>
              <a:t>Леонова</a:t>
            </a:r>
            <a:r>
              <a:rPr lang="ru-RU" sz="3000" dirty="0">
                <a:effectLst/>
              </a:rPr>
              <a:t> Ирина Владиславовна</a:t>
            </a: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325871"/>
            <a:ext cx="6264696" cy="531480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/>
              <a:t>логопед высшей категории,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/>
              <a:t>преподаватель МГПУ, </a:t>
            </a:r>
            <a:r>
              <a:rPr lang="ru-RU" i="1" dirty="0" err="1"/>
              <a:t>ИСОиП</a:t>
            </a:r>
            <a:r>
              <a:rPr lang="ru-RU" i="1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/>
              <a:t>учитель-логопед школы №1321 «Ковчег»,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/>
              <a:t>директор Ассоциации специалистов и родителей</a:t>
            </a:r>
            <a:br>
              <a:rPr lang="ru-RU" i="1" dirty="0"/>
            </a:br>
            <a:r>
              <a:rPr lang="ru-RU" i="1" dirty="0"/>
              <a:t> МИР ОБЩЕНИЯ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/>
              <a:t>специалист PECS, ТЕАССН,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/>
              <a:t>специалист DIR/</a:t>
            </a:r>
            <a:r>
              <a:rPr lang="ru-RU" i="1" dirty="0" err="1"/>
              <a:t>Floortime</a:t>
            </a:r>
            <a:r>
              <a:rPr lang="ru-RU" i="1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/>
              <a:t>эксперт РОО помощи детям с РАС «Контакт»,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/>
              <a:t> член Ассоциации лиц, использующих альтернативные и дополнительные средства коммуникации.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/>
              <a:t>специалист по альтернативной коммуникации и формированию коммуникативных навыков речи у детей с РАС и другими особенностями развития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/>
              <a:t>автор методики и одноименного пособия «Развитие коммуникативных навыков и речи у детей, имеющих РАС и другие нарушения развития».</a:t>
            </a:r>
          </a:p>
          <a:p>
            <a:endParaRPr lang="ru-RU" dirty="0"/>
          </a:p>
        </p:txBody>
      </p:sp>
      <p:pic>
        <p:nvPicPr>
          <p:cNvPr id="4" name="Рисунок 3" descr="C:\Documents and Settings\Пользователь\Мои документы\Мои рисунки\моя я\image111.jpg"/>
          <p:cNvPicPr/>
          <p:nvPr/>
        </p:nvPicPr>
        <p:blipFill>
          <a:blip r:embed="rId2"/>
          <a:srcRect l="21293" r="20719"/>
          <a:stretch>
            <a:fillRect/>
          </a:stretch>
        </p:blipFill>
        <p:spPr bwMode="auto">
          <a:xfrm>
            <a:off x="6012160" y="84557"/>
            <a:ext cx="1869246" cy="218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34321" t="11066" r="34320" b="8551"/>
          <a:stretch/>
        </p:blipFill>
        <p:spPr>
          <a:xfrm>
            <a:off x="7236296" y="2226698"/>
            <a:ext cx="1635344" cy="23568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6176D-F1FE-4184-A740-4943D1FE7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918" y="4797152"/>
            <a:ext cx="2800081" cy="19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5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503011" y="1371600"/>
            <a:ext cx="3839369" cy="4053499"/>
          </a:xfrm>
          <a:custGeom>
            <a:avLst/>
            <a:gdLst/>
            <a:ahLst/>
            <a:cxnLst/>
            <a:rect l="l" t="t" r="r" b="b"/>
            <a:pathLst>
              <a:path w="4305952" h="4546106" extrusionOk="0">
                <a:moveTo>
                  <a:pt x="4181491" y="4546106"/>
                </a:moveTo>
                <a:lnTo>
                  <a:pt x="124460" y="4546106"/>
                </a:lnTo>
                <a:cubicBezTo>
                  <a:pt x="55880" y="4546106"/>
                  <a:pt x="0" y="4490226"/>
                  <a:pt x="0" y="442164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81492" y="0"/>
                </a:lnTo>
                <a:cubicBezTo>
                  <a:pt x="4250072" y="0"/>
                  <a:pt x="4305952" y="55880"/>
                  <a:pt x="4305952" y="124460"/>
                </a:cubicBezTo>
                <a:lnTo>
                  <a:pt x="4305952" y="4421646"/>
                </a:lnTo>
                <a:cubicBezTo>
                  <a:pt x="4305952" y="4490226"/>
                  <a:pt x="4250072" y="4546106"/>
                  <a:pt x="4181492" y="4546106"/>
                </a:cubicBezTo>
                <a:close/>
              </a:path>
            </a:pathLst>
          </a:custGeom>
          <a:solidFill>
            <a:srgbClr val="FFFFFF">
              <a:alpha val="29803"/>
            </a:srgb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40" name="Google Shape;140;p6"/>
          <p:cNvSpPr/>
          <p:nvPr/>
        </p:nvSpPr>
        <p:spPr>
          <a:xfrm>
            <a:off x="1043609" y="1371600"/>
            <a:ext cx="7586044" cy="4053499"/>
          </a:xfrm>
          <a:custGeom>
            <a:avLst/>
            <a:gdLst/>
            <a:ahLst/>
            <a:cxnLst/>
            <a:rect l="l" t="t" r="r" b="b"/>
            <a:pathLst>
              <a:path w="4305952" h="4546106" extrusionOk="0">
                <a:moveTo>
                  <a:pt x="4181491" y="4546106"/>
                </a:moveTo>
                <a:lnTo>
                  <a:pt x="124460" y="4546106"/>
                </a:lnTo>
                <a:cubicBezTo>
                  <a:pt x="55880" y="4546106"/>
                  <a:pt x="0" y="4490226"/>
                  <a:pt x="0" y="442164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81492" y="0"/>
                </a:lnTo>
                <a:cubicBezTo>
                  <a:pt x="4250072" y="0"/>
                  <a:pt x="4305952" y="55880"/>
                  <a:pt x="4305952" y="124460"/>
                </a:cubicBezTo>
                <a:lnTo>
                  <a:pt x="4305952" y="4421646"/>
                </a:lnTo>
                <a:cubicBezTo>
                  <a:pt x="4305952" y="4490226"/>
                  <a:pt x="4250072" y="4546106"/>
                  <a:pt x="4181492" y="4546106"/>
                </a:cubicBezTo>
                <a:close/>
              </a:path>
            </a:pathLst>
          </a:custGeom>
          <a:solidFill>
            <a:srgbClr val="FFFFFF">
              <a:alpha val="29803"/>
            </a:srgb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42" name="Google Shape;142;p6"/>
          <p:cNvSpPr txBox="1"/>
          <p:nvPr/>
        </p:nvSpPr>
        <p:spPr>
          <a:xfrm>
            <a:off x="636042" y="1371600"/>
            <a:ext cx="7504298" cy="54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lnSpc>
                <a:spcPct val="140016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Garamond"/>
                <a:cs typeface="Garamond"/>
                <a:sym typeface="Garamond"/>
              </a:rPr>
              <a:t>трудности социальной коммуникации и социального взаимодействия</a:t>
            </a:r>
            <a:r>
              <a:rPr lang="ru-RU" sz="2800" b="1" dirty="0">
                <a:solidFill>
                  <a:srgbClr val="000000"/>
                </a:solidFill>
                <a:latin typeface="+mj-lt"/>
                <a:ea typeface="Garamond"/>
                <a:cs typeface="Garamond"/>
                <a:sym typeface="Garamond"/>
              </a:rPr>
              <a:t>,</a:t>
            </a:r>
          </a:p>
          <a:p>
            <a:pPr>
              <a:lnSpc>
                <a:spcPct val="140016"/>
              </a:lnSpc>
            </a:pPr>
            <a:endParaRPr lang="ru-RU" sz="2800" b="1" dirty="0">
              <a:solidFill>
                <a:srgbClr val="000000"/>
              </a:solidFill>
              <a:latin typeface="+mj-lt"/>
              <a:ea typeface="Garamond"/>
              <a:cs typeface="Garamond"/>
              <a:sym typeface="Garamond"/>
            </a:endParaRPr>
          </a:p>
          <a:p>
            <a:pPr marL="457200" indent="-457200">
              <a:lnSpc>
                <a:spcPct val="140016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+mj-lt"/>
              </a:rPr>
              <a:t>повторяющееся стереотипное поведение, ригидность и особенности обработки сенсорной информации.</a:t>
            </a:r>
          </a:p>
          <a:p>
            <a:pPr marL="457200" indent="-457200">
              <a:lnSpc>
                <a:spcPct val="140016"/>
              </a:lnSpc>
              <a:buFont typeface="Arial" panose="020B0604020202020204" pitchFamily="34" charset="0"/>
              <a:buChar char="•"/>
            </a:pPr>
            <a:endParaRPr lang="ru-RU" sz="2800" b="1" dirty="0">
              <a:latin typeface="+mj-lt"/>
            </a:endParaRPr>
          </a:p>
          <a:p>
            <a:pPr algn="ctr">
              <a:lnSpc>
                <a:spcPct val="140016"/>
              </a:lnSpc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Важное значение имеет дифференциальная диагностика сходных состояний.</a:t>
            </a:r>
            <a:endParaRPr lang="ru-RU" sz="2800" b="1" dirty="0"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19136-A9F1-456A-9D54-FB8A4361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1184"/>
            <a:ext cx="8229600" cy="97041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Классификация по МКБ-11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1394A5-31F2-45C2-9C92-142B091EEDD0}"/>
              </a:ext>
            </a:extLst>
          </p:cNvPr>
          <p:cNvSpPr/>
          <p:nvPr/>
        </p:nvSpPr>
        <p:spPr>
          <a:xfrm>
            <a:off x="7055768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00FF"/>
                </a:solidFill>
              </a:rPr>
              <a:t>Леонова Ирина ©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F20A12-C110-446A-9CB4-8BE9FE540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7275"/>
            <a:ext cx="1633870" cy="1018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0F373-A1A3-4EFD-9528-B9A09BC2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3841"/>
            <a:ext cx="4759118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РАС</a:t>
            </a:r>
            <a:br>
              <a:rPr lang="ru-RU" b="1" dirty="0"/>
            </a:br>
            <a:r>
              <a:rPr lang="ru-RU" sz="2200" b="1" dirty="0"/>
              <a:t>(расстройства аутистического спектра)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03D11B-94E4-4F53-BF58-CC9481BD1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79" y="1341340"/>
            <a:ext cx="5266928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Трудности коммуникации - нежелательное поведение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Апатия и снижение интереса к окружающему миру -снижение познавательной активности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Сужение круга интересов – ригидность игры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Сенсорные трудности – проблемы адаптации к новым условиям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52225F-933B-4547-984E-12F4F898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130" y="53723"/>
            <a:ext cx="3012101" cy="215114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27296B-C391-40F3-9B69-E2BA8CAF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01"/>
          <a:stretch/>
        </p:blipFill>
        <p:spPr>
          <a:xfrm>
            <a:off x="5924207" y="1916832"/>
            <a:ext cx="3090614" cy="20528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213614-E4FC-4DAB-9F61-CAE7A36E1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8355" y="3501008"/>
            <a:ext cx="2893392" cy="19168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013978-8410-4D71-B1B7-A8B199874B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393"/>
          <a:stretch/>
        </p:blipFill>
        <p:spPr>
          <a:xfrm>
            <a:off x="6009459" y="4805200"/>
            <a:ext cx="3090614" cy="20528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2CE099-14D4-4C43-97B8-D034B5E20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138" y="-7915"/>
            <a:ext cx="1633870" cy="101812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F653E9-8181-49F4-B78E-E73773901ECF}"/>
              </a:ext>
            </a:extLst>
          </p:cNvPr>
          <p:cNvSpPr/>
          <p:nvPr/>
        </p:nvSpPr>
        <p:spPr>
          <a:xfrm>
            <a:off x="7002032" y="6492875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Леонова Ирина ©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6C9161-F825-4724-852B-7D0A515058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10217"/>
            <a:ext cx="1115616" cy="6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2150387" y="1561237"/>
            <a:ext cx="4507050" cy="3432545"/>
          </a:xfrm>
          <a:custGeom>
            <a:avLst/>
            <a:gdLst/>
            <a:ahLst/>
            <a:cxnLst/>
            <a:rect l="l" t="t" r="r" b="b"/>
            <a:pathLst>
              <a:path w="7620000" h="5803350" extrusionOk="0">
                <a:moveTo>
                  <a:pt x="7620000" y="4944829"/>
                </a:moveTo>
                <a:lnTo>
                  <a:pt x="7620000" y="222250"/>
                </a:lnTo>
                <a:cubicBezTo>
                  <a:pt x="7620000" y="100330"/>
                  <a:pt x="7519670" y="0"/>
                  <a:pt x="7397750" y="0"/>
                </a:cubicBezTo>
                <a:lnTo>
                  <a:pt x="222250" y="0"/>
                </a:lnTo>
                <a:cubicBezTo>
                  <a:pt x="100330" y="0"/>
                  <a:pt x="0" y="100330"/>
                  <a:pt x="0" y="222250"/>
                </a:cubicBezTo>
                <a:lnTo>
                  <a:pt x="0" y="4943559"/>
                </a:lnTo>
                <a:cubicBezTo>
                  <a:pt x="0" y="5066749"/>
                  <a:pt x="100330" y="5165809"/>
                  <a:pt x="222250" y="5165809"/>
                </a:cubicBezTo>
                <a:lnTo>
                  <a:pt x="3547110" y="5165809"/>
                </a:lnTo>
                <a:lnTo>
                  <a:pt x="3808730" y="5803350"/>
                </a:lnTo>
                <a:lnTo>
                  <a:pt x="4070350" y="5165809"/>
                </a:lnTo>
                <a:lnTo>
                  <a:pt x="7395210" y="5165809"/>
                </a:lnTo>
                <a:cubicBezTo>
                  <a:pt x="7519670" y="5167079"/>
                  <a:pt x="7620000" y="5068019"/>
                  <a:pt x="7620000" y="4944829"/>
                </a:cubicBezTo>
                <a:lnTo>
                  <a:pt x="7620000" y="494482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grpSp>
        <p:nvGrpSpPr>
          <p:cNvPr id="123" name="Google Shape;123;p5"/>
          <p:cNvGrpSpPr/>
          <p:nvPr/>
        </p:nvGrpSpPr>
        <p:grpSpPr>
          <a:xfrm>
            <a:off x="5146305" y="1368028"/>
            <a:ext cx="3483345" cy="776304"/>
            <a:chOff x="0" y="-9525"/>
            <a:chExt cx="9288920" cy="2070142"/>
          </a:xfrm>
        </p:grpSpPr>
        <p:sp>
          <p:nvSpPr>
            <p:cNvPr id="124" name="Google Shape;124;p5"/>
            <p:cNvSpPr txBox="1"/>
            <p:nvPr/>
          </p:nvSpPr>
          <p:spPr>
            <a:xfrm>
              <a:off x="0" y="1367095"/>
              <a:ext cx="9288920" cy="693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endPara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0" y="-9525"/>
              <a:ext cx="9288920" cy="1378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5"/>
          <p:cNvSpPr/>
          <p:nvPr/>
        </p:nvSpPr>
        <p:spPr>
          <a:xfrm>
            <a:off x="2405332" y="1756212"/>
            <a:ext cx="1752600" cy="609600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r>
              <a:rPr lang="en-US" sz="1600" b="1">
                <a:solidFill>
                  <a:srgbClr val="835BF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2012 год</a:t>
            </a:r>
            <a:endParaRPr sz="900"/>
          </a:p>
        </p:txBody>
      </p:sp>
      <p:sp>
        <p:nvSpPr>
          <p:cNvPr id="127" name="Google Shape;127;p5"/>
          <p:cNvSpPr/>
          <p:nvPr/>
        </p:nvSpPr>
        <p:spPr>
          <a:xfrm>
            <a:off x="4613954" y="1771683"/>
            <a:ext cx="1752600" cy="609600"/>
          </a:xfrm>
          <a:prstGeom prst="rect">
            <a:avLst/>
          </a:prstGeom>
          <a:solidFill>
            <a:srgbClr val="835BF6">
              <a:alpha val="72156"/>
            </a:srgb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1:88</a:t>
            </a:r>
            <a:endParaRPr sz="900" b="1" dirty="0"/>
          </a:p>
        </p:txBody>
      </p:sp>
      <p:sp>
        <p:nvSpPr>
          <p:cNvPr id="128" name="Google Shape;128;p5"/>
          <p:cNvSpPr/>
          <p:nvPr/>
        </p:nvSpPr>
        <p:spPr>
          <a:xfrm>
            <a:off x="4588526" y="2619101"/>
            <a:ext cx="1752600" cy="609600"/>
          </a:xfrm>
          <a:prstGeom prst="rect">
            <a:avLst/>
          </a:prstGeom>
          <a:solidFill>
            <a:srgbClr val="835BF6">
              <a:alpha val="72156"/>
            </a:srgb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1:59</a:t>
            </a:r>
            <a:endParaRPr sz="900" b="1"/>
          </a:p>
        </p:txBody>
      </p:sp>
      <p:sp>
        <p:nvSpPr>
          <p:cNvPr id="129" name="Google Shape;129;p5"/>
          <p:cNvSpPr/>
          <p:nvPr/>
        </p:nvSpPr>
        <p:spPr>
          <a:xfrm>
            <a:off x="4588526" y="3529123"/>
            <a:ext cx="1752600" cy="609600"/>
          </a:xfrm>
          <a:prstGeom prst="rect">
            <a:avLst/>
          </a:prstGeom>
          <a:solidFill>
            <a:srgbClr val="835BF6">
              <a:alpha val="72156"/>
            </a:srgb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1:44</a:t>
            </a:r>
            <a:endParaRPr sz="900" b="1" dirty="0"/>
          </a:p>
        </p:txBody>
      </p:sp>
      <p:sp>
        <p:nvSpPr>
          <p:cNvPr id="130" name="Google Shape;130;p5"/>
          <p:cNvSpPr/>
          <p:nvPr/>
        </p:nvSpPr>
        <p:spPr>
          <a:xfrm>
            <a:off x="2357239" y="2628377"/>
            <a:ext cx="1752600" cy="609600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r>
              <a:rPr lang="en-US" sz="1600" b="1">
                <a:solidFill>
                  <a:srgbClr val="835BF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 год</a:t>
            </a:r>
            <a:endParaRPr sz="900"/>
          </a:p>
        </p:txBody>
      </p:sp>
      <p:sp>
        <p:nvSpPr>
          <p:cNvPr id="131" name="Google Shape;131;p5"/>
          <p:cNvSpPr/>
          <p:nvPr/>
        </p:nvSpPr>
        <p:spPr>
          <a:xfrm>
            <a:off x="2357239" y="3529123"/>
            <a:ext cx="1752600" cy="609600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r>
              <a:rPr lang="en-US" sz="1600" b="1">
                <a:solidFill>
                  <a:srgbClr val="835BF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 год</a:t>
            </a:r>
            <a:endParaRPr sz="900"/>
          </a:p>
        </p:txBody>
      </p:sp>
      <p:sp>
        <p:nvSpPr>
          <p:cNvPr id="133" name="Google Shape;133;p5"/>
          <p:cNvSpPr txBox="1"/>
          <p:nvPr/>
        </p:nvSpPr>
        <p:spPr>
          <a:xfrm>
            <a:off x="457200" y="4961323"/>
            <a:ext cx="8416180" cy="1323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+mj-lt"/>
                <a:ea typeface="Garamond"/>
                <a:cs typeface="Garamond"/>
                <a:sym typeface="Garamond"/>
              </a:rPr>
              <a:t>Согласно данным, опубликованным Центром по контролю заболеваемости (США) в декабре 2021 года, РАС встречается у одного из 44 детей в возрасте восьми лет.</a:t>
            </a:r>
            <a:endParaRPr sz="1100" b="1" dirty="0">
              <a:latin typeface="+mj-lt"/>
            </a:endParaRPr>
          </a:p>
          <a:p>
            <a:pPr algn="ctr"/>
            <a:endParaRPr sz="1100" b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D94F5-4499-4733-BCDC-FBFDD099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СТАТИСТИКА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134F64-A13F-4F19-8D42-9B493CF35AAD}"/>
              </a:ext>
            </a:extLst>
          </p:cNvPr>
          <p:cNvSpPr/>
          <p:nvPr/>
        </p:nvSpPr>
        <p:spPr>
          <a:xfrm>
            <a:off x="7055768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00FF"/>
                </a:solidFill>
              </a:rPr>
              <a:t>Леонова Ирина ©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BE74AC-C15A-4225-BFA8-EBAD8779B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7275"/>
            <a:ext cx="1633870" cy="1018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FD54B-C766-4337-8314-988340AB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" y="1340768"/>
            <a:ext cx="8229600" cy="7109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Мониторинг численности детей с РАС 2020 года</a:t>
            </a:r>
            <a:br>
              <a:rPr lang="ru-RU" sz="2800" dirty="0"/>
            </a:br>
            <a:r>
              <a:rPr lang="ru-RU" sz="2400" dirty="0"/>
              <a:t>(Федеральный ресурсный центр помощи детям с РАС, ИПИО, МГППУ). 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6B320-DBC1-4122-9149-A80E3713A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2276872"/>
            <a:ext cx="8712968" cy="435597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+mj-lt"/>
              </a:rPr>
              <a:t>Общая численность лиц с РАС в РФ - </a:t>
            </a:r>
            <a:r>
              <a:rPr lang="ru-RU" b="1" dirty="0">
                <a:latin typeface="+mj-lt"/>
              </a:rPr>
              <a:t>32899 человек</a:t>
            </a:r>
            <a:r>
              <a:rPr lang="ru-RU" dirty="0">
                <a:latin typeface="+mj-lt"/>
              </a:rPr>
              <a:t>.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Динамика по сравнению с 2019 годом (23093 человека) </a:t>
            </a:r>
            <a:r>
              <a:rPr lang="ru-RU" b="1" dirty="0">
                <a:latin typeface="+mj-lt"/>
              </a:rPr>
              <a:t>на 42%, </a:t>
            </a:r>
            <a:r>
              <a:rPr lang="ru-RU" dirty="0">
                <a:latin typeface="+mj-lt"/>
              </a:rPr>
              <a:t>что составило почти 10000.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Среди детей с РАС : 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- охвачены деятельностью служб ранней помощи 1,74% (572 ребенка); 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- 8089 (24,5 %) детей получают образовательные услуги на уровне дошкольного образования; 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- 60% – школьники, обучающиеся на уровнях начального,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- основного и среднего общего образования (19852 человека);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-  0,81% (269 чел.) – на уровне среднего профессионального образования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C25DEE-CEA5-41C6-BC46-F50DD3C7DE88}"/>
              </a:ext>
            </a:extLst>
          </p:cNvPr>
          <p:cNvSpPr/>
          <p:nvPr/>
        </p:nvSpPr>
        <p:spPr>
          <a:xfrm>
            <a:off x="7055768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00FF"/>
                </a:solidFill>
              </a:rPr>
              <a:t>Леонова Ирина ©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344EA2-BB73-4947-AFC6-0BA42DBAB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303"/>
            <a:ext cx="1187692" cy="7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4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3265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Непрерывная помощь лицам с РАС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320050"/>
              </p:ext>
            </p:extLst>
          </p:nvPr>
        </p:nvGraphicFramePr>
        <p:xfrm>
          <a:off x="254000" y="1700213"/>
          <a:ext cx="8206432" cy="482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28600" y="620689"/>
            <a:ext cx="8915400" cy="1079524"/>
          </a:xfrm>
          <a:prstGeom prst="rightArrow">
            <a:avLst/>
          </a:prstGeom>
          <a:solidFill>
            <a:schemeClr val="bg2">
              <a:lumMod val="75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60648E-699E-4872-8472-6B0E8B9757B4}"/>
              </a:ext>
            </a:extLst>
          </p:cNvPr>
          <p:cNvSpPr/>
          <p:nvPr/>
        </p:nvSpPr>
        <p:spPr>
          <a:xfrm>
            <a:off x="7055768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00FF"/>
                </a:solidFill>
              </a:rPr>
              <a:t>Леонова Ирина ©</a:t>
            </a:r>
          </a:p>
        </p:txBody>
      </p:sp>
    </p:spTree>
    <p:extLst>
      <p:ext uri="{BB962C8B-B14F-4D97-AF65-F5344CB8AC3E}">
        <p14:creationId xmlns:p14="http://schemas.microsoft.com/office/powerpoint/2010/main" val="308754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азвание 1"/>
          <p:cNvSpPr>
            <a:spLocks noGrp="1"/>
          </p:cNvSpPr>
          <p:nvPr>
            <p:ph type="title"/>
          </p:nvPr>
        </p:nvSpPr>
        <p:spPr>
          <a:xfrm>
            <a:off x="540668" y="-95250"/>
            <a:ext cx="7583488" cy="1044575"/>
          </a:xfrm>
        </p:spPr>
        <p:txBody>
          <a:bodyPr/>
          <a:lstStyle/>
          <a:p>
            <a:pPr algn="ctr" eaLnBrk="1" hangingPunct="1"/>
            <a:r>
              <a:rPr kumimoji="0" lang="ru-RU" altLang="ru-RU" sz="2800" b="1" dirty="0">
                <a:cs typeface="Arial" panose="020B0604020202020204" pitchFamily="34" charset="0"/>
              </a:rPr>
              <a:t>Буклеты по раннему выявлению детей группы риска по РАС (для родителей)</a:t>
            </a:r>
          </a:p>
        </p:txBody>
      </p:sp>
      <p:sp>
        <p:nvSpPr>
          <p:cNvPr id="52227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>
                <a:solidFill>
                  <a:schemeClr val="bg2"/>
                </a:solidFill>
              </a:rPr>
              <a:t>© И.Л. Шпицберг, "Наш Солнечный Мир" 2018</a:t>
            </a:r>
          </a:p>
        </p:txBody>
      </p:sp>
      <p:pic>
        <p:nvPicPr>
          <p:cNvPr id="52228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74" y="1374775"/>
            <a:ext cx="4531958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374774"/>
            <a:ext cx="4427984" cy="542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DA6B0D-7622-4C42-AAB6-EAA0373947C1}"/>
              </a:ext>
            </a:extLst>
          </p:cNvPr>
          <p:cNvSpPr/>
          <p:nvPr/>
        </p:nvSpPr>
        <p:spPr>
          <a:xfrm>
            <a:off x="7055768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00FF"/>
                </a:solidFill>
              </a:rPr>
              <a:t>Леонова Ирина ©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16C285-4618-4D3A-A96E-5C1765327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70689"/>
            <a:ext cx="1113750" cy="6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5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-175816" y="579706"/>
            <a:ext cx="9038431" cy="522287"/>
          </a:xfrm>
        </p:spPr>
        <p:txBody>
          <a:bodyPr>
            <a:noAutofit/>
          </a:bodyPr>
          <a:lstStyle/>
          <a:p>
            <a:pPr algn="ctr"/>
            <a:br>
              <a:rPr lang="ru-RU" altLang="ru-RU" sz="2300" b="1" dirty="0">
                <a:cs typeface="Arial" panose="020B0604020202020204" pitchFamily="34" charset="0"/>
              </a:rPr>
            </a:br>
            <a:br>
              <a:rPr lang="ru-RU" altLang="ru-RU" sz="2300" b="1" dirty="0">
                <a:cs typeface="Arial" panose="020B0604020202020204" pitchFamily="34" charset="0"/>
              </a:rPr>
            </a:br>
            <a:r>
              <a:rPr lang="ru-RU" altLang="ru-RU" sz="2300" b="1" dirty="0">
                <a:cs typeface="Arial" panose="020B0604020202020204" pitchFamily="34" charset="0"/>
              </a:rPr>
              <a:t>M-CHAT - Модифицированный </a:t>
            </a:r>
            <a:r>
              <a:rPr lang="ru-RU" altLang="ru-RU" sz="2300" b="1" dirty="0" err="1">
                <a:cs typeface="Arial" panose="020B0604020202020204" pitchFamily="34" charset="0"/>
              </a:rPr>
              <a:t>скрининговый</a:t>
            </a:r>
            <a:r>
              <a:rPr lang="ru-RU" altLang="ru-RU" sz="2300" b="1" dirty="0">
                <a:cs typeface="Arial" panose="020B0604020202020204" pitchFamily="34" charset="0"/>
              </a:rPr>
              <a:t> тест на аутизм для детей раннего возраста</a:t>
            </a:r>
            <a:br>
              <a:rPr lang="ru-RU" altLang="ru-RU" sz="2300" b="1" dirty="0">
                <a:cs typeface="Arial" panose="020B0604020202020204" pitchFamily="34" charset="0"/>
              </a:rPr>
            </a:br>
            <a:r>
              <a:rPr lang="ru-RU" altLang="ru-RU" sz="2300" b="1" dirty="0">
                <a:cs typeface="Arial" panose="020B0604020202020204" pitchFamily="34" charset="0"/>
              </a:rPr>
              <a:t>Выявление детей группы риска по РАС.</a:t>
            </a:r>
          </a:p>
        </p:txBody>
      </p:sp>
      <p:sp>
        <p:nvSpPr>
          <p:cNvPr id="54275" name="Нижний колонтитул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>
                <a:solidFill>
                  <a:schemeClr val="bg2"/>
                </a:solidFill>
              </a:rPr>
              <a:t>© И.Л. Шпицберг, "Наш Солнечный Мир" 2018</a:t>
            </a:r>
          </a:p>
        </p:txBody>
      </p:sp>
      <p:pic>
        <p:nvPicPr>
          <p:cNvPr id="54276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44" y="1082157"/>
            <a:ext cx="4206875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5" y="1196753"/>
            <a:ext cx="4081463" cy="515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7ABEAB-9B2B-4452-8F48-4F45014A0B78}"/>
              </a:ext>
            </a:extLst>
          </p:cNvPr>
          <p:cNvSpPr/>
          <p:nvPr/>
        </p:nvSpPr>
        <p:spPr>
          <a:xfrm>
            <a:off x="7055768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>
                <a:solidFill>
                  <a:srgbClr val="0000FF"/>
                </a:solidFill>
              </a:rPr>
              <a:t>Леонова Ирина ©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7F839E-472E-4811-81D7-4B458AB17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10217"/>
            <a:ext cx="1115616" cy="6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31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3491</TotalTime>
  <Words>729</Words>
  <Application>Microsoft Office PowerPoint</Application>
  <PresentationFormat>Экран (4:3)</PresentationFormat>
  <Paragraphs>117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Cambria</vt:lpstr>
      <vt:lpstr>Century Gothic</vt:lpstr>
      <vt:lpstr>Century Schoolbook</vt:lpstr>
      <vt:lpstr>Constantia</vt:lpstr>
      <vt:lpstr>Noto Sans</vt:lpstr>
      <vt:lpstr>Times New Roman</vt:lpstr>
      <vt:lpstr>Trebuchet MS</vt:lpstr>
      <vt:lpstr>Wingdings</vt:lpstr>
      <vt:lpstr>Wingdings 2</vt:lpstr>
      <vt:lpstr>Поток</vt:lpstr>
      <vt:lpstr>1_Поток</vt:lpstr>
      <vt:lpstr>2_Поток</vt:lpstr>
      <vt:lpstr>Диагностика и коррекционная помощь детям с РАС (расстройствами аутистического спектра)</vt:lpstr>
      <vt:lpstr>Леонова Ирина Владиславовна</vt:lpstr>
      <vt:lpstr>Классификация по МКБ-11</vt:lpstr>
      <vt:lpstr>РАС (расстройства аутистического спектра)</vt:lpstr>
      <vt:lpstr>СТАТИСТИКА</vt:lpstr>
      <vt:lpstr>Мониторинг численности детей с РАС 2020 года (Федеральный ресурсный центр помощи детям с РАС, ИПИО, МГППУ). </vt:lpstr>
      <vt:lpstr>Непрерывная помощь лицам с РАС</vt:lpstr>
      <vt:lpstr>Буклеты по раннему выявлению детей группы риска по РАС (для родителей)</vt:lpstr>
      <vt:lpstr>  M-CHAT - Модифицированный скрининговый тест на аутизм для детей раннего возраста Выявление детей группы риска по РАС.</vt:lpstr>
      <vt:lpstr>Направления и методы реабилитации</vt:lpstr>
      <vt:lpstr>Презентация PowerPoint</vt:lpstr>
      <vt:lpstr> ФГОС Образовательные потребности детей с расстройствами аутистического спектра (РАС) </vt:lpstr>
      <vt:lpstr>Специальные условия обучения. Организация развивающей среды.</vt:lpstr>
      <vt:lpstr>Спасибо за внимание!</vt:lpstr>
    </vt:vector>
  </TitlesOfParts>
  <Company>Kraftway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логопедической работы с детьми с РАС</dc:title>
  <dc:creator>Голод</dc:creator>
  <cp:lastModifiedBy>Леонова Ирина Владиславовна</cp:lastModifiedBy>
  <cp:revision>187</cp:revision>
  <dcterms:created xsi:type="dcterms:W3CDTF">2013-02-25T10:51:24Z</dcterms:created>
  <dcterms:modified xsi:type="dcterms:W3CDTF">2022-04-13T18:05:44Z</dcterms:modified>
</cp:coreProperties>
</file>